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42"/>
  </p:notesMasterIdLst>
  <p:sldIdLst>
    <p:sldId id="267" r:id="rId2"/>
    <p:sldId id="256" r:id="rId3"/>
    <p:sldId id="268" r:id="rId4"/>
    <p:sldId id="258" r:id="rId5"/>
    <p:sldId id="260" r:id="rId6"/>
    <p:sldId id="261" r:id="rId7"/>
    <p:sldId id="278" r:id="rId8"/>
    <p:sldId id="269" r:id="rId9"/>
    <p:sldId id="262" r:id="rId10"/>
    <p:sldId id="263" r:id="rId11"/>
    <p:sldId id="266" r:id="rId12"/>
    <p:sldId id="270" r:id="rId13"/>
    <p:sldId id="284" r:id="rId14"/>
    <p:sldId id="285" r:id="rId15"/>
    <p:sldId id="286" r:id="rId16"/>
    <p:sldId id="287" r:id="rId17"/>
    <p:sldId id="288" r:id="rId18"/>
    <p:sldId id="289" r:id="rId19"/>
    <p:sldId id="280" r:id="rId20"/>
    <p:sldId id="290" r:id="rId21"/>
    <p:sldId id="281" r:id="rId22"/>
    <p:sldId id="291" r:id="rId23"/>
    <p:sldId id="293" r:id="rId24"/>
    <p:sldId id="294" r:id="rId25"/>
    <p:sldId id="295" r:id="rId26"/>
    <p:sldId id="271" r:id="rId27"/>
    <p:sldId id="272" r:id="rId28"/>
    <p:sldId id="282" r:id="rId29"/>
    <p:sldId id="296" r:id="rId30"/>
    <p:sldId id="297" r:id="rId31"/>
    <p:sldId id="299" r:id="rId32"/>
    <p:sldId id="298" r:id="rId33"/>
    <p:sldId id="257" r:id="rId34"/>
    <p:sldId id="259" r:id="rId35"/>
    <p:sldId id="273" r:id="rId36"/>
    <p:sldId id="274" r:id="rId37"/>
    <p:sldId id="276" r:id="rId38"/>
    <p:sldId id="275" r:id="rId39"/>
    <p:sldId id="277" r:id="rId40"/>
    <p:sldId id="279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8" autoAdjust="0"/>
    <p:restoredTop sz="94660"/>
  </p:normalViewPr>
  <p:slideViewPr>
    <p:cSldViewPr snapToGrid="0">
      <p:cViewPr varScale="1">
        <p:scale>
          <a:sx n="85" d="100"/>
          <a:sy n="85" d="100"/>
        </p:scale>
        <p:origin x="-1539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1530B-0500-41DE-BD93-13268011408D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49FF2-8B5E-46D6-888F-B2EDB99C28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9003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6941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175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09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363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09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129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982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042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018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3887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705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31D96-864F-4F59-B74D-87FDD9254C75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C1B1C-53BE-4883-B466-47DD936DAA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4017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index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167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837474C-CA64-47DE-8137-BAB774B03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8" y="1301335"/>
            <a:ext cx="6082832" cy="4043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CCA89C2-4220-4C01-AD7E-AC7B133DE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281" y="1479894"/>
            <a:ext cx="6638925" cy="368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666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41" name="楕円 40">
            <a:extLst>
              <a:ext uri="{FF2B5EF4-FFF2-40B4-BE49-F238E27FC236}">
                <a16:creationId xmlns:a16="http://schemas.microsoft.com/office/drawing/2014/main" id="{62389554-F239-4B82-B54F-775E0BA2FF81}"/>
              </a:ext>
            </a:extLst>
          </p:cNvPr>
          <p:cNvSpPr/>
          <p:nvPr/>
        </p:nvSpPr>
        <p:spPr>
          <a:xfrm rot="1648822" flipH="1">
            <a:off x="5192127" y="3878171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801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3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317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8146FF9-7CF4-44F6-A2E1-4AE901967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963298" y="743925"/>
            <a:ext cx="9308342" cy="4734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043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B57F76E-5086-4148-8BAF-E02CB03E9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2350" y="1711353"/>
            <a:ext cx="8327300" cy="3937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C14CE979-CF34-40B6-A4D5-C21A4B9450C7}"/>
              </a:ext>
            </a:extLst>
          </p:cNvPr>
          <p:cNvSpPr/>
          <p:nvPr/>
        </p:nvSpPr>
        <p:spPr>
          <a:xfrm>
            <a:off x="9521288" y="2174041"/>
            <a:ext cx="824038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B4B01C7-8D81-4799-86A8-4CF9FE6725EA}"/>
              </a:ext>
            </a:extLst>
          </p:cNvPr>
          <p:cNvSpPr/>
          <p:nvPr/>
        </p:nvSpPr>
        <p:spPr>
          <a:xfrm>
            <a:off x="3962743" y="2623280"/>
            <a:ext cx="2371686" cy="33923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B820552-A0ED-46C7-BC4F-1CA9AB6D2202}"/>
              </a:ext>
            </a:extLst>
          </p:cNvPr>
          <p:cNvSpPr/>
          <p:nvPr/>
        </p:nvSpPr>
        <p:spPr>
          <a:xfrm>
            <a:off x="8170034" y="3078441"/>
            <a:ext cx="2208631" cy="350559"/>
          </a:xfrm>
          <a:prstGeom prst="wedgeRectCallout">
            <a:avLst>
              <a:gd name="adj1" fmla="val 20624"/>
              <a:gd name="adj2" fmla="val -23230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Clone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URL</a:t>
            </a:r>
            <a:r>
              <a:rPr kumimoji="1" lang="ja-JP" altLang="en-US" sz="1200" dirty="0"/>
              <a:t> はここから取得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D34B5B0B-487D-49E3-8CFF-5DF494F46C38}"/>
              </a:ext>
            </a:extLst>
          </p:cNvPr>
          <p:cNvSpPr/>
          <p:nvPr/>
        </p:nvSpPr>
        <p:spPr>
          <a:xfrm>
            <a:off x="3887369" y="4023652"/>
            <a:ext cx="2208631" cy="350559"/>
          </a:xfrm>
          <a:prstGeom prst="wedgeRectCallout">
            <a:avLst>
              <a:gd name="adj1" fmla="val -32932"/>
              <a:gd name="adj2" fmla="val -37589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</p:spTree>
    <p:extLst>
      <p:ext uri="{BB962C8B-B14F-4D97-AF65-F5344CB8AC3E}">
        <p14:creationId xmlns:p14="http://schemas.microsoft.com/office/powerpoint/2010/main" val="2098477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3BCA0F8C-8AAF-4ABD-BFFA-660970C3DD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6" t="15140" b="3180"/>
          <a:stretch/>
        </p:blipFill>
        <p:spPr>
          <a:xfrm>
            <a:off x="8088949" y="2643812"/>
            <a:ext cx="4643770" cy="3478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DC1ED95-49F5-4BA5-B855-19DAAC6B4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358" y="1169002"/>
            <a:ext cx="3471169" cy="4367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D1E2CD77-AFD0-49FF-AF2D-915E508D8B5E}"/>
              </a:ext>
            </a:extLst>
          </p:cNvPr>
          <p:cNvSpPr/>
          <p:nvPr/>
        </p:nvSpPr>
        <p:spPr>
          <a:xfrm>
            <a:off x="2059114" y="1861349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8E29CAE-2D88-42D2-9564-DAA5F4A29D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5099" y="1105492"/>
            <a:ext cx="4643770" cy="4263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7710BEE-2AE1-4788-9C15-4E40496C3356}"/>
              </a:ext>
            </a:extLst>
          </p:cNvPr>
          <p:cNvSpPr/>
          <p:nvPr/>
        </p:nvSpPr>
        <p:spPr>
          <a:xfrm>
            <a:off x="7326870" y="3135237"/>
            <a:ext cx="1524158" cy="1517632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CAB829A-0DC3-4A8E-BE47-77102C5B99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131" y="2426008"/>
            <a:ext cx="3486167" cy="4113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AFE1EDE-FAA2-4C2D-B7DB-73F45866CA11}"/>
              </a:ext>
            </a:extLst>
          </p:cNvPr>
          <p:cNvSpPr/>
          <p:nvPr/>
        </p:nvSpPr>
        <p:spPr>
          <a:xfrm>
            <a:off x="2903209" y="6197535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56B4AC6-1889-43D5-9DC0-7AA20C1578A9}"/>
              </a:ext>
            </a:extLst>
          </p:cNvPr>
          <p:cNvSpPr/>
          <p:nvPr/>
        </p:nvSpPr>
        <p:spPr>
          <a:xfrm>
            <a:off x="6563193" y="5468191"/>
            <a:ext cx="1772286" cy="350559"/>
          </a:xfrm>
          <a:prstGeom prst="wedgeRectCallout">
            <a:avLst>
              <a:gd name="adj1" fmla="val -4148"/>
              <a:gd name="adj2" fmla="val -30450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5E843D9A-0B28-4ACB-A801-E21A8A3FDFBD}"/>
              </a:ext>
            </a:extLst>
          </p:cNvPr>
          <p:cNvSpPr/>
          <p:nvPr/>
        </p:nvSpPr>
        <p:spPr>
          <a:xfrm>
            <a:off x="10274060" y="3253720"/>
            <a:ext cx="2294113" cy="350559"/>
          </a:xfrm>
          <a:prstGeom prst="wedgeRectCallout">
            <a:avLst>
              <a:gd name="adj1" fmla="val -38706"/>
              <a:gd name="adj2" fmla="val 14089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ASP.NET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Core</a:t>
            </a:r>
            <a:r>
              <a:rPr kumimoji="1" lang="ja-JP" altLang="en-US" sz="1200" dirty="0"/>
              <a:t> がわかりやすい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5F073E0C-F9F9-4DB7-8585-53A9EBAC8AD8}"/>
              </a:ext>
            </a:extLst>
          </p:cNvPr>
          <p:cNvSpPr/>
          <p:nvPr/>
        </p:nvSpPr>
        <p:spPr>
          <a:xfrm>
            <a:off x="286828" y="6151762"/>
            <a:ext cx="1772286" cy="387726"/>
          </a:xfrm>
          <a:prstGeom prst="wedgeRectCallout">
            <a:avLst>
              <a:gd name="adj1" fmla="val 100988"/>
              <a:gd name="adj2" fmla="val 1047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グラフィカルでわかりやすい</a:t>
            </a:r>
          </a:p>
        </p:txBody>
      </p:sp>
    </p:spTree>
    <p:extLst>
      <p:ext uri="{BB962C8B-B14F-4D97-AF65-F5344CB8AC3E}">
        <p14:creationId xmlns:p14="http://schemas.microsoft.com/office/powerpoint/2010/main" val="1877703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2FE65CBB-DCBF-45E1-8BFE-51B17BB5CF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0475" y="774155"/>
            <a:ext cx="8831050" cy="4970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93EFE4A-C014-4373-8C7C-86508D4279FA}"/>
              </a:ext>
            </a:extLst>
          </p:cNvPr>
          <p:cNvSpPr/>
          <p:nvPr/>
        </p:nvSpPr>
        <p:spPr>
          <a:xfrm>
            <a:off x="2152874" y="4465529"/>
            <a:ext cx="1897414" cy="49667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15061C7-3F5D-4FB0-8FF0-F2079DA38D6D}"/>
              </a:ext>
            </a:extLst>
          </p:cNvPr>
          <p:cNvSpPr/>
          <p:nvPr/>
        </p:nvSpPr>
        <p:spPr>
          <a:xfrm>
            <a:off x="5650065" y="3259304"/>
            <a:ext cx="1681964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DF5038C0-991A-45FA-8D7A-EF79F2BC6140}"/>
              </a:ext>
            </a:extLst>
          </p:cNvPr>
          <p:cNvSpPr/>
          <p:nvPr/>
        </p:nvSpPr>
        <p:spPr>
          <a:xfrm>
            <a:off x="7538023" y="4472355"/>
            <a:ext cx="2238694" cy="3738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8286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C0E8D39-CFAD-4672-A0D8-E1E66AFEB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7"/>
          <a:stretch/>
        </p:blipFill>
        <p:spPr>
          <a:xfrm>
            <a:off x="1599950" y="367780"/>
            <a:ext cx="8778925" cy="6212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1D55C47-50F9-4DD2-AB9E-FD77C19F3F22}"/>
              </a:ext>
            </a:extLst>
          </p:cNvPr>
          <p:cNvSpPr/>
          <p:nvPr/>
        </p:nvSpPr>
        <p:spPr>
          <a:xfrm>
            <a:off x="1929776" y="3893326"/>
            <a:ext cx="2653443" cy="49667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F0D09EE6-87CE-4782-A258-757F3826078F}"/>
              </a:ext>
            </a:extLst>
          </p:cNvPr>
          <p:cNvSpPr/>
          <p:nvPr/>
        </p:nvSpPr>
        <p:spPr>
          <a:xfrm>
            <a:off x="1250697" y="5086724"/>
            <a:ext cx="1241961" cy="350559"/>
          </a:xfrm>
          <a:prstGeom prst="wedgeRectCallout">
            <a:avLst>
              <a:gd name="adj1" fmla="val 13016"/>
              <a:gd name="adj2" fmla="val -26769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タスク追加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E07D72DB-B3C8-40C2-9F74-610CA61356F4}"/>
              </a:ext>
            </a:extLst>
          </p:cNvPr>
          <p:cNvSpPr/>
          <p:nvPr/>
        </p:nvSpPr>
        <p:spPr>
          <a:xfrm>
            <a:off x="4717610" y="2021918"/>
            <a:ext cx="648470" cy="2808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850A1981-1EAD-46DE-8A08-C86BE23D133E}"/>
              </a:ext>
            </a:extLst>
          </p:cNvPr>
          <p:cNvSpPr/>
          <p:nvPr/>
        </p:nvSpPr>
        <p:spPr>
          <a:xfrm>
            <a:off x="4773708" y="3474216"/>
            <a:ext cx="1559774" cy="2808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A52A8EFF-1E4E-41BD-9B97-1C0CF8ED1CF0}"/>
              </a:ext>
            </a:extLst>
          </p:cNvPr>
          <p:cNvSpPr/>
          <p:nvPr/>
        </p:nvSpPr>
        <p:spPr>
          <a:xfrm>
            <a:off x="4717610" y="4253289"/>
            <a:ext cx="3685894" cy="2057754"/>
          </a:xfrm>
          <a:prstGeom prst="roundRect">
            <a:avLst>
              <a:gd name="adj" fmla="val 812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DB384E47-53D1-4755-BC1B-6535BF4E7A35}"/>
              </a:ext>
            </a:extLst>
          </p:cNvPr>
          <p:cNvSpPr/>
          <p:nvPr/>
        </p:nvSpPr>
        <p:spPr>
          <a:xfrm>
            <a:off x="7214223" y="4141665"/>
            <a:ext cx="2653443" cy="350559"/>
          </a:xfrm>
          <a:prstGeom prst="wedgeRectCallout">
            <a:avLst>
              <a:gd name="adj1" fmla="val -98552"/>
              <a:gd name="adj2" fmla="val 923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生成するパッケージのバージョン</a:t>
            </a:r>
          </a:p>
        </p:txBody>
      </p:sp>
    </p:spTree>
    <p:extLst>
      <p:ext uri="{BB962C8B-B14F-4D97-AF65-F5344CB8AC3E}">
        <p14:creationId xmlns:p14="http://schemas.microsoft.com/office/powerpoint/2010/main" val="338309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A5F6F57-7E2B-4D16-A7D1-1FDB063FA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0" b="23600"/>
          <a:stretch/>
        </p:blipFill>
        <p:spPr>
          <a:xfrm>
            <a:off x="275701" y="302930"/>
            <a:ext cx="6726397" cy="4459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5CFED3C0-F30F-47A6-A50F-00CAAAEC10FE}"/>
              </a:ext>
            </a:extLst>
          </p:cNvPr>
          <p:cNvSpPr/>
          <p:nvPr/>
        </p:nvSpPr>
        <p:spPr>
          <a:xfrm>
            <a:off x="790738" y="4471023"/>
            <a:ext cx="1834656" cy="2917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0F009D43-B10C-4172-ADB8-59ED29853CBC}"/>
              </a:ext>
            </a:extLst>
          </p:cNvPr>
          <p:cNvSpPr/>
          <p:nvPr/>
        </p:nvSpPr>
        <p:spPr>
          <a:xfrm>
            <a:off x="1878995" y="4940870"/>
            <a:ext cx="2552759" cy="350559"/>
          </a:xfrm>
          <a:prstGeom prst="wedgeRectCallout">
            <a:avLst>
              <a:gd name="adj1" fmla="val -41638"/>
              <a:gd name="adj2" fmla="val -12687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各タスクの実行結果を確認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DB8A4E3-6D4F-42AD-BF1E-DEF21C81C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5" t="19304" r="21950" b="8221"/>
          <a:stretch/>
        </p:blipFill>
        <p:spPr>
          <a:xfrm>
            <a:off x="7517135" y="302930"/>
            <a:ext cx="4183801" cy="5467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6D31B893-9D2E-48A0-8BAE-0B324F8125D0}"/>
              </a:ext>
            </a:extLst>
          </p:cNvPr>
          <p:cNvCxnSpPr>
            <a:cxnSpLocks/>
          </p:cNvCxnSpPr>
          <p:nvPr/>
        </p:nvCxnSpPr>
        <p:spPr>
          <a:xfrm>
            <a:off x="6389580" y="957398"/>
            <a:ext cx="1441723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4F619127-EFB6-4FD4-B4DC-0D428B5C1517}"/>
              </a:ext>
            </a:extLst>
          </p:cNvPr>
          <p:cNvSpPr/>
          <p:nvPr/>
        </p:nvSpPr>
        <p:spPr>
          <a:xfrm>
            <a:off x="7977412" y="1264945"/>
            <a:ext cx="2192928" cy="906559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10D01ABF-275A-4321-9489-A442161EF75A}"/>
              </a:ext>
            </a:extLst>
          </p:cNvPr>
          <p:cNvSpPr/>
          <p:nvPr/>
        </p:nvSpPr>
        <p:spPr>
          <a:xfrm>
            <a:off x="9301716" y="667125"/>
            <a:ext cx="2552759" cy="350559"/>
          </a:xfrm>
          <a:prstGeom prst="wedgeRectCallout">
            <a:avLst>
              <a:gd name="adj1" fmla="val -40100"/>
              <a:gd name="adj2" fmla="val 14196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Publish</a:t>
            </a:r>
            <a:r>
              <a:rPr kumimoji="1" lang="ja-JP" altLang="en-US" sz="1200" dirty="0"/>
              <a:t> コマンドの出力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CB3D220F-A978-4EEA-9CC2-EFD6CA105546}"/>
              </a:ext>
            </a:extLst>
          </p:cNvPr>
          <p:cNvSpPr/>
          <p:nvPr/>
        </p:nvSpPr>
        <p:spPr>
          <a:xfrm>
            <a:off x="7977412" y="2196242"/>
            <a:ext cx="3168892" cy="2917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993F56E1-1A41-4F24-B881-88DACBB70636}"/>
              </a:ext>
            </a:extLst>
          </p:cNvPr>
          <p:cNvSpPr/>
          <p:nvPr/>
        </p:nvSpPr>
        <p:spPr>
          <a:xfrm>
            <a:off x="8332655" y="2843812"/>
            <a:ext cx="2552759" cy="350559"/>
          </a:xfrm>
          <a:prstGeom prst="wedgeRectCallout">
            <a:avLst>
              <a:gd name="adj1" fmla="val 25387"/>
              <a:gd name="adj2" fmla="val -17808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Pack</a:t>
            </a:r>
            <a:r>
              <a:rPr kumimoji="1" lang="ja-JP" altLang="en-US" sz="1200" dirty="0"/>
              <a:t> コマンドの出力</a:t>
            </a:r>
          </a:p>
        </p:txBody>
      </p:sp>
    </p:spTree>
    <p:extLst>
      <p:ext uri="{BB962C8B-B14F-4D97-AF65-F5344CB8AC3E}">
        <p14:creationId xmlns:p14="http://schemas.microsoft.com/office/powerpoint/2010/main" val="2020020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4D8769C-1B0B-4F42-868C-F377C049EC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292" y="1282339"/>
            <a:ext cx="11064240" cy="448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38EC0552-9844-4C89-AB25-490999D7CFB8}"/>
              </a:ext>
            </a:extLst>
          </p:cNvPr>
          <p:cNvSpPr/>
          <p:nvPr/>
        </p:nvSpPr>
        <p:spPr>
          <a:xfrm>
            <a:off x="985230" y="4319101"/>
            <a:ext cx="2481636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FD4C6986-8C54-4C19-9AB8-72AB04BBC1FF}"/>
              </a:ext>
            </a:extLst>
          </p:cNvPr>
          <p:cNvSpPr/>
          <p:nvPr/>
        </p:nvSpPr>
        <p:spPr>
          <a:xfrm>
            <a:off x="930067" y="3370949"/>
            <a:ext cx="2481636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AA0101B7-A0E8-4FF1-8FDD-50E212337AC2}"/>
              </a:ext>
            </a:extLst>
          </p:cNvPr>
          <p:cNvSpPr/>
          <p:nvPr/>
        </p:nvSpPr>
        <p:spPr>
          <a:xfrm>
            <a:off x="5158932" y="2753962"/>
            <a:ext cx="3861651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1E65D0B4-353A-422A-A2CD-90350DC4A8BB}"/>
              </a:ext>
            </a:extLst>
          </p:cNvPr>
          <p:cNvSpPr/>
          <p:nvPr/>
        </p:nvSpPr>
        <p:spPr>
          <a:xfrm>
            <a:off x="7618785" y="1549199"/>
            <a:ext cx="2377908" cy="468952"/>
          </a:xfrm>
          <a:prstGeom prst="wedgeRectCallout">
            <a:avLst>
              <a:gd name="adj1" fmla="val -50725"/>
              <a:gd name="adj2" fmla="val 20669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ビルド定義で指定した値に書き換わっている</a:t>
            </a:r>
          </a:p>
        </p:txBody>
      </p:sp>
    </p:spTree>
    <p:extLst>
      <p:ext uri="{BB962C8B-B14F-4D97-AF65-F5344CB8AC3E}">
        <p14:creationId xmlns:p14="http://schemas.microsoft.com/office/powerpoint/2010/main" val="2258820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</p:spTree>
    <p:extLst>
      <p:ext uri="{BB962C8B-B14F-4D97-AF65-F5344CB8AC3E}">
        <p14:creationId xmlns:p14="http://schemas.microsoft.com/office/powerpoint/2010/main" val="4111283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0D092AB-CBFF-46D8-95B4-DA44CE665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" y="721519"/>
            <a:ext cx="10668000" cy="5915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0784F9B6-78D4-4250-AA58-DF144CA5BBB5}"/>
              </a:ext>
            </a:extLst>
          </p:cNvPr>
          <p:cNvSpPr/>
          <p:nvPr/>
        </p:nvSpPr>
        <p:spPr>
          <a:xfrm>
            <a:off x="1542454" y="2978812"/>
            <a:ext cx="1834656" cy="10995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4714E55B-12A5-43AA-9E70-1EE5BCE66548}"/>
              </a:ext>
            </a:extLst>
          </p:cNvPr>
          <p:cNvSpPr/>
          <p:nvPr/>
        </p:nvSpPr>
        <p:spPr>
          <a:xfrm>
            <a:off x="4486351" y="3554978"/>
            <a:ext cx="941468" cy="2632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37365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6E8321-6224-4008-8085-116F41128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6"/>
          <a:stretch/>
        </p:blipFill>
        <p:spPr>
          <a:xfrm>
            <a:off x="1169370" y="592930"/>
            <a:ext cx="9853260" cy="6265069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B9061FB8-CF61-4C71-968D-7160A61DBA9D}"/>
              </a:ext>
            </a:extLst>
          </p:cNvPr>
          <p:cNvSpPr/>
          <p:nvPr/>
        </p:nvSpPr>
        <p:spPr>
          <a:xfrm>
            <a:off x="1506260" y="2203474"/>
            <a:ext cx="1378405" cy="5642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AC735004-0EF6-47B2-99B1-78FC1F5FAFE1}"/>
              </a:ext>
            </a:extLst>
          </p:cNvPr>
          <p:cNvSpPr/>
          <p:nvPr/>
        </p:nvSpPr>
        <p:spPr>
          <a:xfrm>
            <a:off x="4999536" y="4436770"/>
            <a:ext cx="5794670" cy="226406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A54A8C7B-2909-40AA-B36B-7BD1743A759D}"/>
              </a:ext>
            </a:extLst>
          </p:cNvPr>
          <p:cNvSpPr/>
          <p:nvPr/>
        </p:nvSpPr>
        <p:spPr>
          <a:xfrm>
            <a:off x="8871130" y="5520605"/>
            <a:ext cx="2219476" cy="468952"/>
          </a:xfrm>
          <a:prstGeom prst="wedgeRectCallout">
            <a:avLst>
              <a:gd name="adj1" fmla="val -51989"/>
              <a:gd name="adj2" fmla="val 12176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ビルドの出力結果をダウンロードする</a:t>
            </a:r>
          </a:p>
        </p:txBody>
      </p:sp>
    </p:spTree>
    <p:extLst>
      <p:ext uri="{BB962C8B-B14F-4D97-AF65-F5344CB8AC3E}">
        <p14:creationId xmlns:p14="http://schemas.microsoft.com/office/powerpoint/2010/main" val="1805694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07059F-70D6-40EE-AAD7-D269B57DFC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9370" y="560982"/>
            <a:ext cx="9853260" cy="5609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D524E4E2-C8C2-4112-98A6-E56F234FD497}"/>
              </a:ext>
            </a:extLst>
          </p:cNvPr>
          <p:cNvSpPr/>
          <p:nvPr/>
        </p:nvSpPr>
        <p:spPr>
          <a:xfrm>
            <a:off x="1640896" y="2708357"/>
            <a:ext cx="1378405" cy="5642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A144335-336A-4026-96A4-44858853890E}"/>
              </a:ext>
            </a:extLst>
          </p:cNvPr>
          <p:cNvSpPr/>
          <p:nvPr/>
        </p:nvSpPr>
        <p:spPr>
          <a:xfrm>
            <a:off x="4896397" y="3337678"/>
            <a:ext cx="1139177" cy="620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69A6BBD-799E-4637-852D-75D9A8EE26BA}"/>
              </a:ext>
            </a:extLst>
          </p:cNvPr>
          <p:cNvSpPr/>
          <p:nvPr/>
        </p:nvSpPr>
        <p:spPr>
          <a:xfrm>
            <a:off x="4896397" y="4032950"/>
            <a:ext cx="3142469" cy="555879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3FFC375E-E9DD-44A7-8803-25A60888188D}"/>
              </a:ext>
            </a:extLst>
          </p:cNvPr>
          <p:cNvSpPr/>
          <p:nvPr/>
        </p:nvSpPr>
        <p:spPr>
          <a:xfrm>
            <a:off x="7625751" y="3429000"/>
            <a:ext cx="2219476" cy="468952"/>
          </a:xfrm>
          <a:prstGeom prst="wedgeRectCallout">
            <a:avLst>
              <a:gd name="adj1" fmla="val -51989"/>
              <a:gd name="adj2" fmla="val 12176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ビルドの出力結果がダウンロードされている場所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876BED4-9574-4717-94FB-3DF52260CF00}"/>
              </a:ext>
            </a:extLst>
          </p:cNvPr>
          <p:cNvSpPr/>
          <p:nvPr/>
        </p:nvSpPr>
        <p:spPr>
          <a:xfrm>
            <a:off x="4896397" y="5194182"/>
            <a:ext cx="3142469" cy="555879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EF1DF1D1-0458-4AD3-8C12-4C26D5474D55}"/>
              </a:ext>
            </a:extLst>
          </p:cNvPr>
          <p:cNvSpPr/>
          <p:nvPr/>
        </p:nvSpPr>
        <p:spPr>
          <a:xfrm>
            <a:off x="7625751" y="5750061"/>
            <a:ext cx="2219476" cy="468952"/>
          </a:xfrm>
          <a:prstGeom prst="wedgeRectCallout">
            <a:avLst>
              <a:gd name="adj1" fmla="val -59319"/>
              <a:gd name="adj2" fmla="val -8638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パッケージを発行する対象のフィード</a:t>
            </a:r>
          </a:p>
        </p:txBody>
      </p:sp>
    </p:spTree>
    <p:extLst>
      <p:ext uri="{BB962C8B-B14F-4D97-AF65-F5344CB8AC3E}">
        <p14:creationId xmlns:p14="http://schemas.microsoft.com/office/powerpoint/2010/main" val="1503948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317DEE4-8A5F-40B2-A757-F0F6188E3B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8201" y="1000460"/>
            <a:ext cx="5637102" cy="4339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8929DBA5-6C3F-434A-A2F9-082A3E4018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7559" y="1000460"/>
            <a:ext cx="7663295" cy="4339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1042769B-53C5-4569-A879-682C4FE29C4C}"/>
              </a:ext>
            </a:extLst>
          </p:cNvPr>
          <p:cNvSpPr/>
          <p:nvPr/>
        </p:nvSpPr>
        <p:spPr>
          <a:xfrm>
            <a:off x="3146136" y="3124668"/>
            <a:ext cx="1139177" cy="5642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8010586E-4476-4F23-B3E3-4A706132C5F7}"/>
              </a:ext>
            </a:extLst>
          </p:cNvPr>
          <p:cNvCxnSpPr>
            <a:cxnSpLocks/>
          </p:cNvCxnSpPr>
          <p:nvPr/>
        </p:nvCxnSpPr>
        <p:spPr>
          <a:xfrm>
            <a:off x="4398698" y="3403278"/>
            <a:ext cx="1918934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00A4ED51-C904-4420-A582-15B1131B6C3B}"/>
              </a:ext>
            </a:extLst>
          </p:cNvPr>
          <p:cNvSpPr/>
          <p:nvPr/>
        </p:nvSpPr>
        <p:spPr>
          <a:xfrm>
            <a:off x="2492769" y="4670908"/>
            <a:ext cx="2219476" cy="468952"/>
          </a:xfrm>
          <a:prstGeom prst="wedgeRectCallout">
            <a:avLst>
              <a:gd name="adj1" fmla="val -37582"/>
              <a:gd name="adj2" fmla="val -13543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リリース処理が正常に完了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108EDD4D-44F6-4920-9707-583B38C489AA}"/>
              </a:ext>
            </a:extLst>
          </p:cNvPr>
          <p:cNvSpPr/>
          <p:nvPr/>
        </p:nvSpPr>
        <p:spPr>
          <a:xfrm>
            <a:off x="7889412" y="4670908"/>
            <a:ext cx="2219476" cy="468952"/>
          </a:xfrm>
          <a:prstGeom prst="wedgeRectCallout">
            <a:avLst>
              <a:gd name="adj1" fmla="val 331"/>
              <a:gd name="adj2" fmla="val -1294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各タスクの実行結果を確認</a:t>
            </a:r>
          </a:p>
        </p:txBody>
      </p:sp>
    </p:spTree>
    <p:extLst>
      <p:ext uri="{BB962C8B-B14F-4D97-AF65-F5344CB8AC3E}">
        <p14:creationId xmlns:p14="http://schemas.microsoft.com/office/powerpoint/2010/main" val="1710563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68145EA-D960-45ED-AB75-73AB26C04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01" b="3209"/>
          <a:stretch/>
        </p:blipFill>
        <p:spPr>
          <a:xfrm>
            <a:off x="1881187" y="1457326"/>
            <a:ext cx="8429625" cy="4471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EA6673DB-8BBE-4F7C-929C-662232CDF1EA}"/>
              </a:ext>
            </a:extLst>
          </p:cNvPr>
          <p:cNvSpPr/>
          <p:nvPr/>
        </p:nvSpPr>
        <p:spPr>
          <a:xfrm>
            <a:off x="2853284" y="4611594"/>
            <a:ext cx="1918741" cy="1210562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EC6E438F-5AE8-493B-AF9C-15EF094A4C83}"/>
              </a:ext>
            </a:extLst>
          </p:cNvPr>
          <p:cNvSpPr/>
          <p:nvPr/>
        </p:nvSpPr>
        <p:spPr>
          <a:xfrm>
            <a:off x="5125439" y="4747923"/>
            <a:ext cx="2219476" cy="468952"/>
          </a:xfrm>
          <a:prstGeom prst="wedgeRectCallout">
            <a:avLst>
              <a:gd name="adj1" fmla="val -66473"/>
              <a:gd name="adj2" fmla="val 5625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その１で手動発行したパッケージ</a:t>
            </a:r>
            <a:endParaRPr kumimoji="1" lang="en-US" altLang="ja-JP" sz="120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A787864-AA45-48DA-B56F-61F3D24340D9}"/>
              </a:ext>
            </a:extLst>
          </p:cNvPr>
          <p:cNvSpPr/>
          <p:nvPr/>
        </p:nvSpPr>
        <p:spPr>
          <a:xfrm>
            <a:off x="2853284" y="3420224"/>
            <a:ext cx="1918741" cy="1210562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FA68B11-15F3-4568-AEDB-E5806F79EA6E}"/>
              </a:ext>
            </a:extLst>
          </p:cNvPr>
          <p:cNvSpPr/>
          <p:nvPr/>
        </p:nvSpPr>
        <p:spPr>
          <a:xfrm>
            <a:off x="5090267" y="4035484"/>
            <a:ext cx="2219476" cy="468952"/>
          </a:xfrm>
          <a:prstGeom prst="wedgeRectCallout">
            <a:avLst>
              <a:gd name="adj1" fmla="val -66473"/>
              <a:gd name="adj2" fmla="val -2447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リリースパイプラインで発行したパッケージ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1141420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AF8CC89-8554-4549-BFA0-7FA72010EA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140" y="1329062"/>
            <a:ext cx="6069374" cy="4578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D9ABC6E-D704-4D98-A36C-DECAA24D0693}"/>
              </a:ext>
            </a:extLst>
          </p:cNvPr>
          <p:cNvSpPr/>
          <p:nvPr/>
        </p:nvSpPr>
        <p:spPr>
          <a:xfrm>
            <a:off x="3503365" y="3134473"/>
            <a:ext cx="2711698" cy="1694701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989C0CA-243B-4AE3-A94D-2E52CB67DD22}"/>
              </a:ext>
            </a:extLst>
          </p:cNvPr>
          <p:cNvSpPr/>
          <p:nvPr/>
        </p:nvSpPr>
        <p:spPr>
          <a:xfrm>
            <a:off x="1710242" y="2203124"/>
            <a:ext cx="1139177" cy="5642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D99EC7F4-7376-4534-B42C-E14BA3EA302B}"/>
              </a:ext>
            </a:extLst>
          </p:cNvPr>
          <p:cNvSpPr/>
          <p:nvPr/>
        </p:nvSpPr>
        <p:spPr>
          <a:xfrm>
            <a:off x="3503365" y="1968648"/>
            <a:ext cx="2946453" cy="468952"/>
          </a:xfrm>
          <a:prstGeom prst="wedgeRectCallout">
            <a:avLst>
              <a:gd name="adj1" fmla="val -25596"/>
              <a:gd name="adj2" fmla="val 14918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このリポジトリの </a:t>
            </a:r>
            <a:r>
              <a:rPr kumimoji="1" lang="en-US" altLang="ja-JP" sz="1200" dirty="0"/>
              <a:t>master </a:t>
            </a:r>
            <a:r>
              <a:rPr kumimoji="1" lang="ja-JP" altLang="en-US" sz="1200" dirty="0"/>
              <a:t>ブランチが更新したら、自動的にビルドを開始する</a:t>
            </a:r>
            <a:endParaRPr kumimoji="1" lang="en-US" altLang="ja-JP" sz="1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759175CA-37AF-4D69-B4B3-A97609D1AE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9010" y="1329062"/>
            <a:ext cx="5453960" cy="4693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21930FD2-06BB-4640-9A83-683EF9C9BD9C}"/>
              </a:ext>
            </a:extLst>
          </p:cNvPr>
          <p:cNvSpPr/>
          <p:nvPr/>
        </p:nvSpPr>
        <p:spPr>
          <a:xfrm>
            <a:off x="8456696" y="3257974"/>
            <a:ext cx="707339" cy="6206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6F042134-B92B-4319-BA13-7933C1BCE648}"/>
              </a:ext>
            </a:extLst>
          </p:cNvPr>
          <p:cNvSpPr/>
          <p:nvPr/>
        </p:nvSpPr>
        <p:spPr>
          <a:xfrm>
            <a:off x="9734531" y="3153994"/>
            <a:ext cx="2465180" cy="44626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1981AFD1-EF1A-4509-BD6E-8DF6BEF4A556}"/>
              </a:ext>
            </a:extLst>
          </p:cNvPr>
          <p:cNvSpPr/>
          <p:nvPr/>
        </p:nvSpPr>
        <p:spPr>
          <a:xfrm>
            <a:off x="9376517" y="4056434"/>
            <a:ext cx="2946453" cy="468952"/>
          </a:xfrm>
          <a:prstGeom prst="wedgeRectCallout">
            <a:avLst>
              <a:gd name="adj1" fmla="val -19884"/>
              <a:gd name="adj2" fmla="val -17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新しいビルドが生成されたら、自動的にリリースを行う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2551923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84F779D6-DD0C-4AF4-B5E7-061C5DFB914E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44" name="グラフィックス 43">
              <a:extLst>
                <a:ext uri="{FF2B5EF4-FFF2-40B4-BE49-F238E27FC236}">
                  <a16:creationId xmlns:a16="http://schemas.microsoft.com/office/drawing/2014/main" id="{4A52322B-3E35-4B55-94E1-C3B88A251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45" name="グラフィックス 44">
              <a:extLst>
                <a:ext uri="{FF2B5EF4-FFF2-40B4-BE49-F238E27FC236}">
                  <a16:creationId xmlns:a16="http://schemas.microsoft.com/office/drawing/2014/main" id="{A0EF435A-3206-4EF3-B10C-E516FAEF4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5CBEF0DC-1148-43B9-9362-B913EBF3313F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47" name="グラフィックス 46">
              <a:extLst>
                <a:ext uri="{FF2B5EF4-FFF2-40B4-BE49-F238E27FC236}">
                  <a16:creationId xmlns:a16="http://schemas.microsoft.com/office/drawing/2014/main" id="{DB9214D3-14E8-4674-B48E-115201F91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48" name="Shape 416">
              <a:extLst>
                <a:ext uri="{FF2B5EF4-FFF2-40B4-BE49-F238E27FC236}">
                  <a16:creationId xmlns:a16="http://schemas.microsoft.com/office/drawing/2014/main" id="{0792632C-CFE4-4F86-8B12-817402C8CD1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グラフィックス 48">
              <a:extLst>
                <a:ext uri="{FF2B5EF4-FFF2-40B4-BE49-F238E27FC236}">
                  <a16:creationId xmlns:a16="http://schemas.microsoft.com/office/drawing/2014/main" id="{094491E7-2154-4BDA-88C2-2E47F2B79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00E388C7-F782-43AD-B178-0545E24745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FA4DA2B6-2057-4708-BB84-23F4DF91DA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2" name="グラフィックス 51">
              <a:extLst>
                <a:ext uri="{FF2B5EF4-FFF2-40B4-BE49-F238E27FC236}">
                  <a16:creationId xmlns:a16="http://schemas.microsoft.com/office/drawing/2014/main" id="{C48F65DB-CA93-48F2-99AE-E26F8F765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53" name="Shape 416">
              <a:extLst>
                <a:ext uri="{FF2B5EF4-FFF2-40B4-BE49-F238E27FC236}">
                  <a16:creationId xmlns:a16="http://schemas.microsoft.com/office/drawing/2014/main" id="{68A3F328-673A-460C-9B2E-6E7C55640CA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" name="直線矢印コネクタ 53">
              <a:extLst>
                <a:ext uri="{FF2B5EF4-FFF2-40B4-BE49-F238E27FC236}">
                  <a16:creationId xmlns:a16="http://schemas.microsoft.com/office/drawing/2014/main" id="{27333085-9099-4F94-AFAD-7F991FAB793A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直線矢印コネクタ 54">
              <a:extLst>
                <a:ext uri="{FF2B5EF4-FFF2-40B4-BE49-F238E27FC236}">
                  <a16:creationId xmlns:a16="http://schemas.microsoft.com/office/drawing/2014/main" id="{D39A6E44-36C1-4839-9D8B-993F79969DBB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A7078F70-824A-4C0B-8FE6-0D3CB56F27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233A8420-D11B-4246-89B1-E1593F123B47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90A5EF8D-6DE8-42F5-AF11-F015B4667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129B8DB9-725B-4C36-B1EE-FD41B8C5F99F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60" name="図 59">
              <a:extLst>
                <a:ext uri="{FF2B5EF4-FFF2-40B4-BE49-F238E27FC236}">
                  <a16:creationId xmlns:a16="http://schemas.microsoft.com/office/drawing/2014/main" id="{E21DABD9-B76D-4F63-A0D8-AFDC4E289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55927B6B-6ABA-49D7-BA67-9B9068F349CD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CF23E4CF-D8DD-46B7-A082-710F59EF18CD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63" name="直線矢印コネクタ 62">
              <a:extLst>
                <a:ext uri="{FF2B5EF4-FFF2-40B4-BE49-F238E27FC236}">
                  <a16:creationId xmlns:a16="http://schemas.microsoft.com/office/drawing/2014/main" id="{1CF75D77-1ABC-4F3D-9FCC-17D2319146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直線矢印コネクタ 63">
              <a:extLst>
                <a:ext uri="{FF2B5EF4-FFF2-40B4-BE49-F238E27FC236}">
                  <a16:creationId xmlns:a16="http://schemas.microsoft.com/office/drawing/2014/main" id="{338BDDF9-4203-4FA9-8E87-6AB7E583CB4C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284DD56C-DBF5-47C0-B551-0F0E3A34CC93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95ADD857-B14D-4295-8191-D4A281239E25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C02F4540-5AFF-4E47-AF1A-3EA8D66BCC6A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4BE3ABD0-6DD6-422B-93E8-E75BE847420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6AAFA4A1-D883-4A51-B56F-FA7CABFD574A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6AE585F7-CEAC-42E8-99E0-DF366E94FC40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9C97F047-60F4-480A-96CC-0ED35C63EDE9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0DD335FE-7A95-4D63-9AFA-F65B769A2A60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69B009A2-E988-47F4-8A67-29D155ED617A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4" name="図 73">
              <a:extLst>
                <a:ext uri="{FF2B5EF4-FFF2-40B4-BE49-F238E27FC236}">
                  <a16:creationId xmlns:a16="http://schemas.microsoft.com/office/drawing/2014/main" id="{3FB8C9CD-193C-4F56-AA33-05925B704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5" name="コネクタ: カギ線 74">
              <a:extLst>
                <a:ext uri="{FF2B5EF4-FFF2-40B4-BE49-F238E27FC236}">
                  <a16:creationId xmlns:a16="http://schemas.microsoft.com/office/drawing/2014/main" id="{00B335A2-1C61-426C-BC2D-98BD935F441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1B352454-2D07-4183-8BE3-5A4EB769528C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B7C3E2D6-CF19-4DFD-9C15-859CDB491DAE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5A4B8BFA-DA27-4B41-943F-8FAD6BED2737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0586D629-DB7A-43DC-B248-5F3D23897825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500C5FEE-12F9-4F70-A1B6-34D73E00EB9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81" name="楕円 80">
            <a:extLst>
              <a:ext uri="{FF2B5EF4-FFF2-40B4-BE49-F238E27FC236}">
                <a16:creationId xmlns:a16="http://schemas.microsoft.com/office/drawing/2014/main" id="{B15D53BE-6510-4EF2-95ED-1920DB2CDA6B}"/>
              </a:ext>
            </a:extLst>
          </p:cNvPr>
          <p:cNvSpPr/>
          <p:nvPr/>
        </p:nvSpPr>
        <p:spPr>
          <a:xfrm rot="1648822" flipH="1">
            <a:off x="1910151" y="1959554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7052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4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126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E2DF73-96BA-4983-BC1D-407B7E0C9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753" y="595116"/>
            <a:ext cx="8862495" cy="5667768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0E7D6A44-9E5D-4822-89C0-E218D6C33790}"/>
              </a:ext>
            </a:extLst>
          </p:cNvPr>
          <p:cNvSpPr/>
          <p:nvPr/>
        </p:nvSpPr>
        <p:spPr>
          <a:xfrm>
            <a:off x="5003204" y="1361651"/>
            <a:ext cx="1139177" cy="5642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49636E3-70E2-4E6B-948B-F1824F79E9DB}"/>
              </a:ext>
            </a:extLst>
          </p:cNvPr>
          <p:cNvSpPr/>
          <p:nvPr/>
        </p:nvSpPr>
        <p:spPr>
          <a:xfrm>
            <a:off x="6773888" y="2652028"/>
            <a:ext cx="2711698" cy="2020949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CC9503B1-26FD-479F-8D64-396D5533B64F}"/>
              </a:ext>
            </a:extLst>
          </p:cNvPr>
          <p:cNvSpPr/>
          <p:nvPr/>
        </p:nvSpPr>
        <p:spPr>
          <a:xfrm>
            <a:off x="4805308" y="509432"/>
            <a:ext cx="1803056" cy="468952"/>
          </a:xfrm>
          <a:prstGeom prst="wedgeRectCallout">
            <a:avLst>
              <a:gd name="adj1" fmla="val -25596"/>
              <a:gd name="adj2" fmla="val 14918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チェックを入れる</a:t>
            </a:r>
            <a:endParaRPr kumimoji="1" lang="en-US" altLang="ja-JP" sz="1200" dirty="0"/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6ED13E92-1E96-4393-9E76-063B96998BCA}"/>
              </a:ext>
            </a:extLst>
          </p:cNvPr>
          <p:cNvSpPr/>
          <p:nvPr/>
        </p:nvSpPr>
        <p:spPr>
          <a:xfrm>
            <a:off x="4516585" y="3786500"/>
            <a:ext cx="1803056" cy="468952"/>
          </a:xfrm>
          <a:prstGeom prst="wedgeRectCallout">
            <a:avLst>
              <a:gd name="adj1" fmla="val 80188"/>
              <a:gd name="adj2" fmla="val -2786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適切なバージョンを選択してインストール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3616700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FFB6EEC-A397-4001-BE27-AF363214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41"/>
          <a:stretch/>
        </p:blipFill>
        <p:spPr>
          <a:xfrm>
            <a:off x="283742" y="242147"/>
            <a:ext cx="7423203" cy="3598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13DA331-CC51-4A01-8E5B-7B04DD312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19" b="3067"/>
          <a:stretch/>
        </p:blipFill>
        <p:spPr>
          <a:xfrm>
            <a:off x="4413223" y="3092298"/>
            <a:ext cx="7423203" cy="4345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2D05F5A5-A1C0-465C-9989-1A61B3511B66}"/>
              </a:ext>
            </a:extLst>
          </p:cNvPr>
          <p:cNvSpPr/>
          <p:nvPr/>
        </p:nvSpPr>
        <p:spPr>
          <a:xfrm>
            <a:off x="3348583" y="2005772"/>
            <a:ext cx="4302373" cy="951742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3164E5C5-9CDE-49A8-BE24-2AC5305D23E4}"/>
              </a:ext>
            </a:extLst>
          </p:cNvPr>
          <p:cNvSpPr/>
          <p:nvPr/>
        </p:nvSpPr>
        <p:spPr>
          <a:xfrm>
            <a:off x="7972424" y="2005772"/>
            <a:ext cx="1476178" cy="468952"/>
          </a:xfrm>
          <a:prstGeom prst="wedgeRectCallout">
            <a:avLst>
              <a:gd name="adj1" fmla="val -88594"/>
              <a:gd name="adj2" fmla="val 2240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Azure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Functions</a:t>
            </a:r>
            <a:r>
              <a:rPr kumimoji="1" lang="ja-JP" altLang="en-US" sz="1200" dirty="0"/>
              <a:t> 用のテンプレート</a:t>
            </a:r>
            <a:endParaRPr kumimoji="1" lang="en-US" altLang="ja-JP" sz="1200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F10587EC-4755-4291-89F5-5002CAC2BB64}"/>
              </a:ext>
            </a:extLst>
          </p:cNvPr>
          <p:cNvSpPr/>
          <p:nvPr/>
        </p:nvSpPr>
        <p:spPr>
          <a:xfrm>
            <a:off x="4836865" y="5331793"/>
            <a:ext cx="3056980" cy="189053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E5B81293-CB29-47FE-9E42-9C9370070D66}"/>
              </a:ext>
            </a:extLst>
          </p:cNvPr>
          <p:cNvSpPr/>
          <p:nvPr/>
        </p:nvSpPr>
        <p:spPr>
          <a:xfrm>
            <a:off x="1783922" y="6054655"/>
            <a:ext cx="2459825" cy="723881"/>
          </a:xfrm>
          <a:prstGeom prst="wedgeRectCallout">
            <a:avLst>
              <a:gd name="adj1" fmla="val 77096"/>
              <a:gd name="adj2" fmla="val -1228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Dotnet build </a:t>
            </a:r>
            <a:r>
              <a:rPr kumimoji="1" lang="ja-JP" altLang="en-US" sz="1200" dirty="0"/>
              <a:t>して</a:t>
            </a:r>
            <a:endParaRPr kumimoji="1" lang="en-US" altLang="ja-JP" sz="1200" dirty="0"/>
          </a:p>
          <a:p>
            <a:r>
              <a:rPr kumimoji="1" lang="en-US" altLang="ja-JP" sz="1200" dirty="0"/>
              <a:t>ZIP</a:t>
            </a:r>
            <a:r>
              <a:rPr kumimoji="1" lang="ja-JP" altLang="en-US" sz="1200" dirty="0"/>
              <a:t> で固めて</a:t>
            </a:r>
            <a:endParaRPr kumimoji="1" lang="en-US" altLang="ja-JP" sz="1200" dirty="0"/>
          </a:p>
          <a:p>
            <a:r>
              <a:rPr kumimoji="1" lang="ja-JP" altLang="en-US" sz="1200" dirty="0"/>
              <a:t>成果物として発行するだけ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3712730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1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003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4A77FA6-AD9A-488C-BA40-2B0D0BBD6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8"/>
          <a:stretch/>
        </p:blipFill>
        <p:spPr>
          <a:xfrm>
            <a:off x="811372" y="289322"/>
            <a:ext cx="8661918" cy="6279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2AEE4A90-3242-41BC-B9B4-71BE03A0403A}"/>
              </a:ext>
            </a:extLst>
          </p:cNvPr>
          <p:cNvSpPr/>
          <p:nvPr/>
        </p:nvSpPr>
        <p:spPr>
          <a:xfrm>
            <a:off x="1186512" y="2831543"/>
            <a:ext cx="2426209" cy="59745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2AA97E8-5571-483B-84AB-056BDB0AA577}"/>
              </a:ext>
            </a:extLst>
          </p:cNvPr>
          <p:cNvSpPr/>
          <p:nvPr/>
        </p:nvSpPr>
        <p:spPr>
          <a:xfrm>
            <a:off x="5080659" y="3028821"/>
            <a:ext cx="2426209" cy="59745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DF9C347-6D3A-4FEC-B13F-E07F936CDCD1}"/>
              </a:ext>
            </a:extLst>
          </p:cNvPr>
          <p:cNvSpPr/>
          <p:nvPr/>
        </p:nvSpPr>
        <p:spPr>
          <a:xfrm>
            <a:off x="5142331" y="5435433"/>
            <a:ext cx="3193856" cy="59745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03B0CBE-5275-4F0C-92CF-19A63B333032}"/>
              </a:ext>
            </a:extLst>
          </p:cNvPr>
          <p:cNvSpPr/>
          <p:nvPr/>
        </p:nvSpPr>
        <p:spPr>
          <a:xfrm>
            <a:off x="6605340" y="2321403"/>
            <a:ext cx="2039386" cy="468952"/>
          </a:xfrm>
          <a:prstGeom prst="wedgeRectCallout">
            <a:avLst>
              <a:gd name="adj1" fmla="val -25596"/>
              <a:gd name="adj2" fmla="val 14918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RESTORE</a:t>
            </a:r>
            <a:r>
              <a:rPr kumimoji="1" lang="ja-JP" altLang="en-US" sz="1200" dirty="0"/>
              <a:t> コマンドを追加</a:t>
            </a:r>
            <a:endParaRPr kumimoji="1" lang="en-US" altLang="ja-JP" sz="1200" dirty="0"/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76A0D94C-E161-408C-9798-A4CC2368A5AB}"/>
              </a:ext>
            </a:extLst>
          </p:cNvPr>
          <p:cNvSpPr/>
          <p:nvPr/>
        </p:nvSpPr>
        <p:spPr>
          <a:xfrm>
            <a:off x="7316494" y="4665170"/>
            <a:ext cx="2039386" cy="468952"/>
          </a:xfrm>
          <a:prstGeom prst="wedgeRectCallout">
            <a:avLst>
              <a:gd name="adj1" fmla="val -25596"/>
              <a:gd name="adj2" fmla="val 14918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フィードを指定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3558927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7712B94-EBC4-4CB0-862E-7B38E3A85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942" y="1241172"/>
            <a:ext cx="6858000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176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6E30722-02DA-447F-A03D-161B871535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4108" y="650828"/>
            <a:ext cx="7629765" cy="4669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B9166CB-7FC7-4FF0-A7F5-DA5DE3FB95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935" y="650828"/>
            <a:ext cx="6700841" cy="4669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156F087-D44D-4410-B370-B1182A8D09FB}"/>
              </a:ext>
            </a:extLst>
          </p:cNvPr>
          <p:cNvSpPr/>
          <p:nvPr/>
        </p:nvSpPr>
        <p:spPr>
          <a:xfrm>
            <a:off x="329215" y="1782508"/>
            <a:ext cx="3098383" cy="59745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6F58FC9F-1B57-491E-8921-B57F93201C4E}"/>
              </a:ext>
            </a:extLst>
          </p:cNvPr>
          <p:cNvSpPr/>
          <p:nvPr/>
        </p:nvSpPr>
        <p:spPr>
          <a:xfrm>
            <a:off x="1133183" y="3194524"/>
            <a:ext cx="2294415" cy="468952"/>
          </a:xfrm>
          <a:prstGeom prst="wedgeRectCallout">
            <a:avLst>
              <a:gd name="adj1" fmla="val 71230"/>
              <a:gd name="adj2" fmla="val 582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成果物のダウンロードを指定</a:t>
            </a:r>
            <a:endParaRPr kumimoji="1" lang="en-US" altLang="ja-JP" sz="1200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546937CD-52C0-4511-8B32-A06998C5523F}"/>
              </a:ext>
            </a:extLst>
          </p:cNvPr>
          <p:cNvSpPr/>
          <p:nvPr/>
        </p:nvSpPr>
        <p:spPr>
          <a:xfrm>
            <a:off x="7477056" y="2540768"/>
            <a:ext cx="2912324" cy="59745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D6A8969F-F610-440C-B869-6F9F0F185EE4}"/>
              </a:ext>
            </a:extLst>
          </p:cNvPr>
          <p:cNvSpPr/>
          <p:nvPr/>
        </p:nvSpPr>
        <p:spPr>
          <a:xfrm>
            <a:off x="7012270" y="3531709"/>
            <a:ext cx="2294415" cy="468952"/>
          </a:xfrm>
          <a:prstGeom prst="wedgeRectCallout">
            <a:avLst>
              <a:gd name="adj1" fmla="val -6276"/>
              <a:gd name="adj2" fmla="val -14629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Functions</a:t>
            </a:r>
            <a:r>
              <a:rPr kumimoji="1" lang="ja-JP" altLang="en-US" sz="1200" dirty="0"/>
              <a:t> アプリ用のデプロイタスク</a:t>
            </a:r>
            <a:endParaRPr kumimoji="1" lang="en-US" altLang="ja-JP" sz="1200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D587721D-8304-4FF8-BADC-10E9AF8E4EC3}"/>
              </a:ext>
            </a:extLst>
          </p:cNvPr>
          <p:cNvSpPr/>
          <p:nvPr/>
        </p:nvSpPr>
        <p:spPr>
          <a:xfrm>
            <a:off x="10552170" y="2540767"/>
            <a:ext cx="2967486" cy="156000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61477389-A461-4993-B483-43734B976F15}"/>
              </a:ext>
            </a:extLst>
          </p:cNvPr>
          <p:cNvSpPr/>
          <p:nvPr/>
        </p:nvSpPr>
        <p:spPr>
          <a:xfrm>
            <a:off x="11797444" y="1612285"/>
            <a:ext cx="2816128" cy="468952"/>
          </a:xfrm>
          <a:prstGeom prst="wedgeRectCallout">
            <a:avLst>
              <a:gd name="adj1" fmla="val -36156"/>
              <a:gd name="adj2" fmla="val 15037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デプロイ先となる </a:t>
            </a:r>
            <a:r>
              <a:rPr kumimoji="1" lang="en-US" altLang="ja-JP" sz="1200" dirty="0"/>
              <a:t>Azure</a:t>
            </a:r>
            <a:r>
              <a:rPr kumimoji="1" lang="ja-JP" altLang="en-US" sz="1200" dirty="0"/>
              <a:t> サブスクリプション、と </a:t>
            </a:r>
            <a:r>
              <a:rPr kumimoji="1" lang="en-US" altLang="ja-JP" sz="1200" dirty="0"/>
              <a:t>Functions</a:t>
            </a:r>
            <a:r>
              <a:rPr kumimoji="1" lang="ja-JP" altLang="en-US" sz="1200" dirty="0"/>
              <a:t> を指定</a:t>
            </a:r>
            <a:endParaRPr kumimoji="1" lang="en-US" altLang="ja-JP" sz="1200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47FB780C-2A60-49E7-808B-FED8B773998E}"/>
              </a:ext>
            </a:extLst>
          </p:cNvPr>
          <p:cNvSpPr/>
          <p:nvPr/>
        </p:nvSpPr>
        <p:spPr>
          <a:xfrm>
            <a:off x="10607332" y="4320014"/>
            <a:ext cx="2912324" cy="597458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600"/>
              <a:t>￥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002A9FE0-444D-481B-8650-470EA9C07630}"/>
              </a:ext>
            </a:extLst>
          </p:cNvPr>
          <p:cNvSpPr/>
          <p:nvPr/>
        </p:nvSpPr>
        <p:spPr>
          <a:xfrm>
            <a:off x="7399349" y="4873779"/>
            <a:ext cx="2816128" cy="468952"/>
          </a:xfrm>
          <a:prstGeom prst="wedgeRectCallout">
            <a:avLst>
              <a:gd name="adj1" fmla="val 69023"/>
              <a:gd name="adj2" fmla="val -7810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Functions</a:t>
            </a:r>
            <a:r>
              <a:rPr kumimoji="1" lang="ja-JP" altLang="en-US" sz="1200" dirty="0"/>
              <a:t> にデプロイする成果物（</a:t>
            </a:r>
            <a:r>
              <a:rPr kumimoji="1" lang="en-US" altLang="ja-JP" sz="1200"/>
              <a:t>ZIP</a:t>
            </a:r>
            <a:r>
              <a:rPr kumimoji="1" lang="ja-JP" altLang="en-US" sz="1200"/>
              <a:t>）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3345031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8146FF9-7CF4-44F6-A2E1-4AE901967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963298" y="743925"/>
            <a:ext cx="9308342" cy="4734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1704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B57F76E-5086-4148-8BAF-E02CB03E9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2350" y="1711353"/>
            <a:ext cx="8327300" cy="3937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C14CE979-CF34-40B6-A4D5-C21A4B9450C7}"/>
              </a:ext>
            </a:extLst>
          </p:cNvPr>
          <p:cNvSpPr/>
          <p:nvPr/>
        </p:nvSpPr>
        <p:spPr>
          <a:xfrm>
            <a:off x="9521288" y="2174041"/>
            <a:ext cx="824038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B4B01C7-8D81-4799-86A8-4CF9FE6725EA}"/>
              </a:ext>
            </a:extLst>
          </p:cNvPr>
          <p:cNvSpPr/>
          <p:nvPr/>
        </p:nvSpPr>
        <p:spPr>
          <a:xfrm>
            <a:off x="3962743" y="2623280"/>
            <a:ext cx="2371686" cy="33923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B820552-A0ED-46C7-BC4F-1CA9AB6D2202}"/>
              </a:ext>
            </a:extLst>
          </p:cNvPr>
          <p:cNvSpPr/>
          <p:nvPr/>
        </p:nvSpPr>
        <p:spPr>
          <a:xfrm>
            <a:off x="8170034" y="3078441"/>
            <a:ext cx="2208631" cy="350559"/>
          </a:xfrm>
          <a:prstGeom prst="wedgeRectCallout">
            <a:avLst>
              <a:gd name="adj1" fmla="val 20624"/>
              <a:gd name="adj2" fmla="val -23230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Clone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URL</a:t>
            </a:r>
            <a:r>
              <a:rPr kumimoji="1" lang="ja-JP" altLang="en-US" sz="1200" dirty="0"/>
              <a:t> はここから取得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D34B5B0B-487D-49E3-8CFF-5DF494F46C38}"/>
              </a:ext>
            </a:extLst>
          </p:cNvPr>
          <p:cNvSpPr/>
          <p:nvPr/>
        </p:nvSpPr>
        <p:spPr>
          <a:xfrm>
            <a:off x="3887369" y="4023652"/>
            <a:ext cx="2208631" cy="350559"/>
          </a:xfrm>
          <a:prstGeom prst="wedgeRectCallout">
            <a:avLst>
              <a:gd name="adj1" fmla="val -32932"/>
              <a:gd name="adj2" fmla="val -37589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</p:spTree>
    <p:extLst>
      <p:ext uri="{BB962C8B-B14F-4D97-AF65-F5344CB8AC3E}">
        <p14:creationId xmlns:p14="http://schemas.microsoft.com/office/powerpoint/2010/main" val="1121779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3BCA0F8C-8AAF-4ABD-BFFA-660970C3DD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6" t="15140" b="3180"/>
          <a:stretch/>
        </p:blipFill>
        <p:spPr>
          <a:xfrm>
            <a:off x="8088949" y="2643812"/>
            <a:ext cx="4643770" cy="3478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DDC1ED95-49F5-4BA5-B855-19DAAC6B43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358" y="1169002"/>
            <a:ext cx="3471169" cy="4367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D1E2CD77-AFD0-49FF-AF2D-915E508D8B5E}"/>
              </a:ext>
            </a:extLst>
          </p:cNvPr>
          <p:cNvSpPr/>
          <p:nvPr/>
        </p:nvSpPr>
        <p:spPr>
          <a:xfrm>
            <a:off x="2059114" y="1861349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8E29CAE-2D88-42D2-9564-DAA5F4A29D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5099" y="1105492"/>
            <a:ext cx="4643770" cy="4263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77710BEE-2AE1-4788-9C15-4E40496C3356}"/>
              </a:ext>
            </a:extLst>
          </p:cNvPr>
          <p:cNvSpPr/>
          <p:nvPr/>
        </p:nvSpPr>
        <p:spPr>
          <a:xfrm>
            <a:off x="7326870" y="3135237"/>
            <a:ext cx="1524158" cy="1517632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CAB829A-0DC3-4A8E-BE47-77102C5B99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3131" y="2426008"/>
            <a:ext cx="3486167" cy="4113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DAFE1EDE-FAA2-4C2D-B7DB-73F45866CA11}"/>
              </a:ext>
            </a:extLst>
          </p:cNvPr>
          <p:cNvSpPr/>
          <p:nvPr/>
        </p:nvSpPr>
        <p:spPr>
          <a:xfrm>
            <a:off x="2903209" y="6197535"/>
            <a:ext cx="1472631" cy="30839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56B4AC6-1889-43D5-9DC0-7AA20C1578A9}"/>
              </a:ext>
            </a:extLst>
          </p:cNvPr>
          <p:cNvSpPr/>
          <p:nvPr/>
        </p:nvSpPr>
        <p:spPr>
          <a:xfrm>
            <a:off x="6563193" y="5468191"/>
            <a:ext cx="1772286" cy="350559"/>
          </a:xfrm>
          <a:prstGeom prst="wedgeRectCallout">
            <a:avLst>
              <a:gd name="adj1" fmla="val -4148"/>
              <a:gd name="adj2" fmla="val -30450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作成したレポジトリ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5E843D9A-0B28-4ACB-A801-E21A8A3FDFBD}"/>
              </a:ext>
            </a:extLst>
          </p:cNvPr>
          <p:cNvSpPr/>
          <p:nvPr/>
        </p:nvSpPr>
        <p:spPr>
          <a:xfrm>
            <a:off x="10274060" y="3253720"/>
            <a:ext cx="2294113" cy="350559"/>
          </a:xfrm>
          <a:prstGeom prst="wedgeRectCallout">
            <a:avLst>
              <a:gd name="adj1" fmla="val -38706"/>
              <a:gd name="adj2" fmla="val 14089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ASP.NET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Core</a:t>
            </a:r>
            <a:r>
              <a:rPr kumimoji="1" lang="ja-JP" altLang="en-US" sz="1200" dirty="0"/>
              <a:t> がわかりやすい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5F073E0C-F9F9-4DB7-8585-53A9EBAC8AD8}"/>
              </a:ext>
            </a:extLst>
          </p:cNvPr>
          <p:cNvSpPr/>
          <p:nvPr/>
        </p:nvSpPr>
        <p:spPr>
          <a:xfrm>
            <a:off x="286828" y="6151762"/>
            <a:ext cx="1772286" cy="387726"/>
          </a:xfrm>
          <a:prstGeom prst="wedgeRectCallout">
            <a:avLst>
              <a:gd name="adj1" fmla="val 100988"/>
              <a:gd name="adj2" fmla="val 1047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グラフィカルでわかりやすい</a:t>
            </a:r>
          </a:p>
        </p:txBody>
      </p:sp>
    </p:spTree>
    <p:extLst>
      <p:ext uri="{BB962C8B-B14F-4D97-AF65-F5344CB8AC3E}">
        <p14:creationId xmlns:p14="http://schemas.microsoft.com/office/powerpoint/2010/main" val="2396345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1A30EBB-B482-44D5-83F3-7A37195F8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1"/>
          <a:stretch/>
        </p:blipFill>
        <p:spPr>
          <a:xfrm>
            <a:off x="504803" y="221381"/>
            <a:ext cx="10758881" cy="6280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23C72F7E-8DCE-405E-BFD2-B46817C751A0}"/>
              </a:ext>
            </a:extLst>
          </p:cNvPr>
          <p:cNvSpPr/>
          <p:nvPr/>
        </p:nvSpPr>
        <p:spPr>
          <a:xfrm>
            <a:off x="928316" y="3274801"/>
            <a:ext cx="2681158" cy="440551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9AD927A-257A-4B05-AF4D-629B0B0E5B66}"/>
              </a:ext>
            </a:extLst>
          </p:cNvPr>
          <p:cNvSpPr/>
          <p:nvPr/>
        </p:nvSpPr>
        <p:spPr>
          <a:xfrm>
            <a:off x="3795040" y="4736237"/>
            <a:ext cx="7129634" cy="1606811"/>
          </a:xfrm>
          <a:prstGeom prst="roundRect">
            <a:avLst>
              <a:gd name="adj" fmla="val 748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E5DDF815-9D73-4EF2-A91C-FCDA8E102827}"/>
              </a:ext>
            </a:extLst>
          </p:cNvPr>
          <p:cNvSpPr/>
          <p:nvPr/>
        </p:nvSpPr>
        <p:spPr>
          <a:xfrm>
            <a:off x="6649126" y="4043829"/>
            <a:ext cx="2620001" cy="387726"/>
          </a:xfrm>
          <a:prstGeom prst="wedgeRectCallout">
            <a:avLst>
              <a:gd name="adj1" fmla="val -25873"/>
              <a:gd name="adj2" fmla="val 13956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共有ライブラリが格納された </a:t>
            </a:r>
            <a:r>
              <a:rPr kumimoji="1" lang="en-US" altLang="ja-JP" sz="1200" dirty="0"/>
              <a:t>Feed</a:t>
            </a:r>
            <a:r>
              <a:rPr kumimoji="1" lang="ja-JP" altLang="en-US" sz="1200" dirty="0"/>
              <a:t> を指定する</a:t>
            </a:r>
          </a:p>
        </p:txBody>
      </p:sp>
    </p:spTree>
    <p:extLst>
      <p:ext uri="{BB962C8B-B14F-4D97-AF65-F5344CB8AC3E}">
        <p14:creationId xmlns:p14="http://schemas.microsoft.com/office/powerpoint/2010/main" val="3086904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6C24436-5C32-466D-88FA-40C8B7D37E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559" y="567891"/>
            <a:ext cx="7089529" cy="6198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BC9EDFA0-4ECB-41B9-B6F0-2C4B1C91DBD2}"/>
              </a:ext>
            </a:extLst>
          </p:cNvPr>
          <p:cNvSpPr/>
          <p:nvPr/>
        </p:nvSpPr>
        <p:spPr>
          <a:xfrm>
            <a:off x="1087707" y="4113701"/>
            <a:ext cx="2681158" cy="440551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135D2BBE-0185-4B33-8826-2689E7106AC1}"/>
              </a:ext>
            </a:extLst>
          </p:cNvPr>
          <p:cNvSpPr/>
          <p:nvPr/>
        </p:nvSpPr>
        <p:spPr>
          <a:xfrm>
            <a:off x="5030051" y="3667226"/>
            <a:ext cx="2620001" cy="387726"/>
          </a:xfrm>
          <a:prstGeom prst="wedgeRectCallout">
            <a:avLst>
              <a:gd name="adj1" fmla="val -25873"/>
              <a:gd name="adj2" fmla="val 13956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参照パッケージは </a:t>
            </a:r>
            <a:r>
              <a:rPr kumimoji="1" lang="en-US" altLang="ja-JP" sz="1200" dirty="0"/>
              <a:t>Restore</a:t>
            </a:r>
            <a:r>
              <a:rPr kumimoji="1" lang="ja-JP" altLang="en-US" sz="1200" dirty="0"/>
              <a:t> 済み</a:t>
            </a:r>
          </a:p>
        </p:txBody>
      </p:sp>
    </p:spTree>
    <p:extLst>
      <p:ext uri="{BB962C8B-B14F-4D97-AF65-F5344CB8AC3E}">
        <p14:creationId xmlns:p14="http://schemas.microsoft.com/office/powerpoint/2010/main" val="2089604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66B1195-F361-4810-AB1C-CDEEE91038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237" y="906392"/>
            <a:ext cx="7493529" cy="5544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8160A1D2-3AF7-4779-A962-22C9CD9A930F}"/>
              </a:ext>
            </a:extLst>
          </p:cNvPr>
          <p:cNvSpPr/>
          <p:nvPr/>
        </p:nvSpPr>
        <p:spPr>
          <a:xfrm>
            <a:off x="1213542" y="4818376"/>
            <a:ext cx="2681158" cy="440551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59BAE7B0-08CC-4C21-9DE6-F36D15142536}"/>
              </a:ext>
            </a:extLst>
          </p:cNvPr>
          <p:cNvSpPr/>
          <p:nvPr/>
        </p:nvSpPr>
        <p:spPr>
          <a:xfrm>
            <a:off x="5273331" y="3235137"/>
            <a:ext cx="3014992" cy="387726"/>
          </a:xfrm>
          <a:prstGeom prst="wedgeRectCallout">
            <a:avLst>
              <a:gd name="adj1" fmla="val -60133"/>
              <a:gd name="adj2" fmla="val 14389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Web</a:t>
            </a:r>
            <a:r>
              <a:rPr kumimoji="1" lang="ja-JP" altLang="en-US" sz="1200" dirty="0"/>
              <a:t> プロジェクトのチェックをはずす</a:t>
            </a:r>
          </a:p>
        </p:txBody>
      </p:sp>
    </p:spTree>
    <p:extLst>
      <p:ext uri="{BB962C8B-B14F-4D97-AF65-F5344CB8AC3E}">
        <p14:creationId xmlns:p14="http://schemas.microsoft.com/office/powerpoint/2010/main" val="3068396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0A176DB-04F7-4497-BC3D-6148EB70A0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453" y="439596"/>
            <a:ext cx="9780801" cy="3097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5993D7DB-21A2-464F-8518-D9BA5F3E6E02}"/>
              </a:ext>
            </a:extLst>
          </p:cNvPr>
          <p:cNvSpPr/>
          <p:nvPr/>
        </p:nvSpPr>
        <p:spPr>
          <a:xfrm>
            <a:off x="1421678" y="1776738"/>
            <a:ext cx="2437416" cy="716296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DA5894E1-5EA0-42F8-BC2F-157EA4FE9F94}"/>
              </a:ext>
            </a:extLst>
          </p:cNvPr>
          <p:cNvSpPr/>
          <p:nvPr/>
        </p:nvSpPr>
        <p:spPr>
          <a:xfrm>
            <a:off x="1788259" y="245733"/>
            <a:ext cx="2214397" cy="387726"/>
          </a:xfrm>
          <a:prstGeom prst="wedgeRectCallout">
            <a:avLst>
              <a:gd name="adj1" fmla="val -19229"/>
              <a:gd name="adj2" fmla="val 34413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作成したパイプライン定義を選択して・・・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9413B0FB-F6CC-4FDD-BC14-3BE5D69F585A}"/>
              </a:ext>
            </a:extLst>
          </p:cNvPr>
          <p:cNvSpPr/>
          <p:nvPr/>
        </p:nvSpPr>
        <p:spPr>
          <a:xfrm>
            <a:off x="8256789" y="-141993"/>
            <a:ext cx="2474471" cy="387726"/>
          </a:xfrm>
          <a:prstGeom prst="wedgeRectCallout">
            <a:avLst>
              <a:gd name="adj1" fmla="val 15981"/>
              <a:gd name="adj2" fmla="val 23511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キューに入れる（ビルド開始）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97335F6-D750-4F33-A482-8EF6431D49EE}"/>
              </a:ext>
            </a:extLst>
          </p:cNvPr>
          <p:cNvSpPr/>
          <p:nvPr/>
        </p:nvSpPr>
        <p:spPr>
          <a:xfrm>
            <a:off x="5205586" y="2630269"/>
            <a:ext cx="2474471" cy="387726"/>
          </a:xfrm>
          <a:prstGeom prst="wedgeRectCallout">
            <a:avLst>
              <a:gd name="adj1" fmla="val -46770"/>
              <a:gd name="adj2" fmla="val -16981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終わると履歴が表示される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C5B3D6F-19AD-4EA4-AD1D-8D13741CBA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107" y="3830176"/>
            <a:ext cx="6038442" cy="2868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6536B16-DB2B-48E1-B59A-C69164A0F1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8506" y="4673235"/>
            <a:ext cx="4068661" cy="227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0B531F28-C9E2-4AAE-9C4C-E0110D165F46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2000389" y="2165715"/>
            <a:ext cx="3285122" cy="2188171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D55AF82B-2AE7-47C7-83DB-27979B835E00}"/>
              </a:ext>
            </a:extLst>
          </p:cNvPr>
          <p:cNvSpPr/>
          <p:nvPr/>
        </p:nvSpPr>
        <p:spPr>
          <a:xfrm>
            <a:off x="2548335" y="6259674"/>
            <a:ext cx="1780830" cy="387726"/>
          </a:xfrm>
          <a:prstGeom prst="wedgeRectCallout">
            <a:avLst>
              <a:gd name="adj1" fmla="val -58076"/>
              <a:gd name="adj2" fmla="val -12437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ログを確認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D9D9296-1ACA-45CF-9CA0-93963FF8C09E}"/>
              </a:ext>
            </a:extLst>
          </p:cNvPr>
          <p:cNvCxnSpPr>
            <a:cxnSpLocks/>
          </p:cNvCxnSpPr>
          <p:nvPr/>
        </p:nvCxnSpPr>
        <p:spPr>
          <a:xfrm>
            <a:off x="5561900" y="4353886"/>
            <a:ext cx="534100" cy="555893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A94B55A3-C1A0-439A-9180-88EFF9FA41D0}"/>
              </a:ext>
            </a:extLst>
          </p:cNvPr>
          <p:cNvSpPr/>
          <p:nvPr/>
        </p:nvSpPr>
        <p:spPr>
          <a:xfrm>
            <a:off x="5675587" y="6565019"/>
            <a:ext cx="2070449" cy="387726"/>
          </a:xfrm>
          <a:prstGeom prst="wedgeRectCallout">
            <a:avLst>
              <a:gd name="adj1" fmla="val -5316"/>
              <a:gd name="adj2" fmla="val -18712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成果物をダウンロードして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EB72BC5-F342-4AAA-B12F-C639CADCE4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756" t="16089" r="28237" b="24108"/>
          <a:stretch/>
        </p:blipFill>
        <p:spPr>
          <a:xfrm>
            <a:off x="8758771" y="4283212"/>
            <a:ext cx="3285122" cy="1845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449D7C0B-6BAE-425C-B028-7C4448F5C70E}"/>
              </a:ext>
            </a:extLst>
          </p:cNvPr>
          <p:cNvSpPr/>
          <p:nvPr/>
        </p:nvSpPr>
        <p:spPr>
          <a:xfrm>
            <a:off x="9092458" y="6310799"/>
            <a:ext cx="2988794" cy="387726"/>
          </a:xfrm>
          <a:prstGeom prst="wedgeRectCallout">
            <a:avLst>
              <a:gd name="adj1" fmla="val 5409"/>
              <a:gd name="adj2" fmla="val -14385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中身を確認すると、共有ライブラリと利用側アプリケーションが含まれている</a:t>
            </a: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5B56AE77-117A-4E34-B829-DD43435C5B0D}"/>
              </a:ext>
            </a:extLst>
          </p:cNvPr>
          <p:cNvCxnSpPr>
            <a:cxnSpLocks/>
          </p:cNvCxnSpPr>
          <p:nvPr/>
        </p:nvCxnSpPr>
        <p:spPr>
          <a:xfrm flipV="1">
            <a:off x="7566870" y="4506286"/>
            <a:ext cx="1434517" cy="1306704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58191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89FEC8C-9A09-4E6F-8BCB-59DE2E3516A8}"/>
              </a:ext>
            </a:extLst>
          </p:cNvPr>
          <p:cNvGrpSpPr/>
          <p:nvPr/>
        </p:nvGrpSpPr>
        <p:grpSpPr>
          <a:xfrm>
            <a:off x="1322420" y="970498"/>
            <a:ext cx="8174999" cy="3404625"/>
            <a:chOff x="1322420" y="970498"/>
            <a:chExt cx="8174999" cy="3404625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BA285006-0A82-4C25-8762-FE90AB321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"/>
            <a:stretch/>
          </p:blipFill>
          <p:spPr>
            <a:xfrm>
              <a:off x="1322420" y="970498"/>
              <a:ext cx="8174999" cy="3332231"/>
            </a:xfrm>
            <a:prstGeom prst="rect">
              <a:avLst/>
            </a:prstGeom>
          </p:spPr>
        </p:pic>
        <p:sp>
          <p:nvSpPr>
            <p:cNvPr id="3" name="楕円 2">
              <a:extLst>
                <a:ext uri="{FF2B5EF4-FFF2-40B4-BE49-F238E27FC236}">
                  <a16:creationId xmlns:a16="http://schemas.microsoft.com/office/drawing/2014/main" id="{2A4020BB-955D-4C89-8047-D17BA91F6D15}"/>
                </a:ext>
              </a:extLst>
            </p:cNvPr>
            <p:cNvSpPr/>
            <p:nvPr/>
          </p:nvSpPr>
          <p:spPr>
            <a:xfrm>
              <a:off x="1795141" y="4022771"/>
              <a:ext cx="2047583" cy="35235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C1FE96E1-4B31-49F7-A7FF-B0D683027089}"/>
                </a:ext>
              </a:extLst>
            </p:cNvPr>
            <p:cNvSpPr/>
            <p:nvPr/>
          </p:nvSpPr>
          <p:spPr>
            <a:xfrm>
              <a:off x="1795141" y="2460838"/>
              <a:ext cx="2137340" cy="6021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40921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55812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3" name="楕円 2">
            <a:extLst>
              <a:ext uri="{FF2B5EF4-FFF2-40B4-BE49-F238E27FC236}">
                <a16:creationId xmlns:a16="http://schemas.microsoft.com/office/drawing/2014/main" id="{D0495FB2-C20D-4F76-AF7C-D077E1D5452B}"/>
              </a:ext>
            </a:extLst>
          </p:cNvPr>
          <p:cNvSpPr/>
          <p:nvPr/>
        </p:nvSpPr>
        <p:spPr>
          <a:xfrm rot="19951178">
            <a:off x="5533020" y="1885599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060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2CC555C-BC67-43F9-B624-32029F1BE0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430" y="1030482"/>
            <a:ext cx="5647881" cy="5066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EF2F3D56-04E3-44EA-BC2A-897E1AE88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832" y="1738760"/>
            <a:ext cx="5803895" cy="4761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4D3A4397-A44C-48F4-9B16-B1BE341B0A2A}"/>
              </a:ext>
            </a:extLst>
          </p:cNvPr>
          <p:cNvSpPr/>
          <p:nvPr/>
        </p:nvSpPr>
        <p:spPr>
          <a:xfrm>
            <a:off x="2539311" y="3610271"/>
            <a:ext cx="997085" cy="4523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F1AFBFD3-DF2F-4E9D-9A6F-9BA7B681F3C8}"/>
              </a:ext>
            </a:extLst>
          </p:cNvPr>
          <p:cNvSpPr/>
          <p:nvPr/>
        </p:nvSpPr>
        <p:spPr>
          <a:xfrm>
            <a:off x="654251" y="3034453"/>
            <a:ext cx="997085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3CC85932-7716-4C39-903D-E537E07DB853}"/>
              </a:ext>
            </a:extLst>
          </p:cNvPr>
          <p:cNvSpPr/>
          <p:nvPr/>
        </p:nvSpPr>
        <p:spPr>
          <a:xfrm>
            <a:off x="572433" y="4337202"/>
            <a:ext cx="1683969" cy="452382"/>
          </a:xfrm>
          <a:prstGeom prst="wedgeRectCallout">
            <a:avLst>
              <a:gd name="adj1" fmla="val 73330"/>
              <a:gd name="adj2" fmla="val 4001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同一組織の開発者だけが利用できる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89E91301-2E3E-4909-A268-6E2F5E9E9ED2}"/>
              </a:ext>
            </a:extLst>
          </p:cNvPr>
          <p:cNvSpPr/>
          <p:nvPr/>
        </p:nvSpPr>
        <p:spPr>
          <a:xfrm>
            <a:off x="286070" y="5122120"/>
            <a:ext cx="2172355" cy="452382"/>
          </a:xfrm>
          <a:prstGeom prst="wedgeRectCallout">
            <a:avLst>
              <a:gd name="adj1" fmla="val 58851"/>
              <a:gd name="adj2" fmla="val -45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200" dirty="0"/>
              <a:t>Nuget.org </a:t>
            </a:r>
            <a:r>
              <a:rPr kumimoji="1" lang="ja-JP" altLang="en-US" sz="1200" dirty="0"/>
              <a:t>などで管理されているパッケージも取得できる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9AF0F82E-10B4-4380-8BCB-0E3D26261321}"/>
              </a:ext>
            </a:extLst>
          </p:cNvPr>
          <p:cNvSpPr/>
          <p:nvPr/>
        </p:nvSpPr>
        <p:spPr>
          <a:xfrm>
            <a:off x="8337769" y="2022287"/>
            <a:ext cx="824038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A73DF985-20C4-4BB8-9FC9-E1653B571722}"/>
              </a:ext>
            </a:extLst>
          </p:cNvPr>
          <p:cNvSpPr/>
          <p:nvPr/>
        </p:nvSpPr>
        <p:spPr>
          <a:xfrm>
            <a:off x="7561621" y="4074575"/>
            <a:ext cx="2371686" cy="33923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D89630E1-7884-4A24-A7BF-3A5CE9AFA33D}"/>
              </a:ext>
            </a:extLst>
          </p:cNvPr>
          <p:cNvSpPr/>
          <p:nvPr/>
        </p:nvSpPr>
        <p:spPr>
          <a:xfrm>
            <a:off x="9782854" y="3563677"/>
            <a:ext cx="2208631" cy="350559"/>
          </a:xfrm>
          <a:prstGeom prst="wedgeRectCallout">
            <a:avLst>
              <a:gd name="adj1" fmla="val -69015"/>
              <a:gd name="adj2" fmla="val 1218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接続ツール </a:t>
            </a:r>
            <a:r>
              <a:rPr kumimoji="1" lang="en-US" altLang="ja-JP" sz="1200" dirty="0"/>
              <a:t>Nuget.exe</a:t>
            </a:r>
            <a:r>
              <a:rPr kumimoji="1" lang="ja-JP" altLang="en-US" sz="1200" dirty="0"/>
              <a:t> の取得</a:t>
            </a: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AFE50C60-2B0F-4C45-BA40-41F93493742B}"/>
              </a:ext>
            </a:extLst>
          </p:cNvPr>
          <p:cNvSpPr/>
          <p:nvPr/>
        </p:nvSpPr>
        <p:spPr>
          <a:xfrm>
            <a:off x="7561620" y="4481358"/>
            <a:ext cx="3290409" cy="1241687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AB370080-1C7D-4526-B034-D2F4D3ABEEAB}"/>
              </a:ext>
            </a:extLst>
          </p:cNvPr>
          <p:cNvSpPr/>
          <p:nvPr/>
        </p:nvSpPr>
        <p:spPr>
          <a:xfrm>
            <a:off x="10289340" y="4271062"/>
            <a:ext cx="1702146" cy="518522"/>
          </a:xfrm>
          <a:prstGeom prst="wedgeRectCallout">
            <a:avLst>
              <a:gd name="adj1" fmla="val -71549"/>
              <a:gd name="adj2" fmla="val 5531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ツールとフィードを接続するコマンド</a:t>
            </a:r>
          </a:p>
        </p:txBody>
      </p:sp>
      <p:sp>
        <p:nvSpPr>
          <p:cNvPr id="20" name="吹き出し: 四角形 19">
            <a:extLst>
              <a:ext uri="{FF2B5EF4-FFF2-40B4-BE49-F238E27FC236}">
                <a16:creationId xmlns:a16="http://schemas.microsoft.com/office/drawing/2014/main" id="{CEBCA685-4676-44A6-A55C-37A38A306F99}"/>
              </a:ext>
            </a:extLst>
          </p:cNvPr>
          <p:cNvSpPr/>
          <p:nvPr/>
        </p:nvSpPr>
        <p:spPr>
          <a:xfrm>
            <a:off x="10271769" y="5188743"/>
            <a:ext cx="1719716" cy="385759"/>
          </a:xfrm>
          <a:prstGeom prst="wedgeRectCallout">
            <a:avLst>
              <a:gd name="adj1" fmla="val -63947"/>
              <a:gd name="adj2" fmla="val -85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フィードにパッケージを発行するコマンド</a:t>
            </a:r>
          </a:p>
        </p:txBody>
      </p:sp>
    </p:spTree>
    <p:extLst>
      <p:ext uri="{BB962C8B-B14F-4D97-AF65-F5344CB8AC3E}">
        <p14:creationId xmlns:p14="http://schemas.microsoft.com/office/powerpoint/2010/main" val="225463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180BB01-E1A1-4394-B5FB-EAD9EE4663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59" y="231005"/>
            <a:ext cx="8104472" cy="24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94066926-9011-4F8A-A6B9-BB54EA51507D}"/>
              </a:ext>
            </a:extLst>
          </p:cNvPr>
          <p:cNvSpPr/>
          <p:nvPr/>
        </p:nvSpPr>
        <p:spPr>
          <a:xfrm>
            <a:off x="766184" y="1697135"/>
            <a:ext cx="7771423" cy="507050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44046534-5A61-4946-9964-026312EBEA93}"/>
              </a:ext>
            </a:extLst>
          </p:cNvPr>
          <p:cNvSpPr/>
          <p:nvPr/>
        </p:nvSpPr>
        <p:spPr>
          <a:xfrm>
            <a:off x="7097406" y="1206248"/>
            <a:ext cx="2208631" cy="350559"/>
          </a:xfrm>
          <a:prstGeom prst="wedgeRectCallout">
            <a:avLst>
              <a:gd name="adj1" fmla="val -69015"/>
              <a:gd name="adj2" fmla="val 1218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発行したパッケージの最新版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F016E9D-776B-4F5B-AE8B-1BEA5B1DE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59" y="2835400"/>
            <a:ext cx="8479856" cy="3803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2FDD0C8-5F02-42F7-BBE1-E28D096C85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436041" y="4390743"/>
            <a:ext cx="6203132" cy="1982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486933DE-03FD-48BC-B410-E71056D2A8B7}"/>
              </a:ext>
            </a:extLst>
          </p:cNvPr>
          <p:cNvSpPr/>
          <p:nvPr/>
        </p:nvSpPr>
        <p:spPr>
          <a:xfrm>
            <a:off x="6378307" y="5073162"/>
            <a:ext cx="749125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DCEFF0EC-CADC-46BD-98DB-6915D23F08EB}"/>
              </a:ext>
            </a:extLst>
          </p:cNvPr>
          <p:cNvSpPr/>
          <p:nvPr/>
        </p:nvSpPr>
        <p:spPr>
          <a:xfrm>
            <a:off x="9214964" y="4722603"/>
            <a:ext cx="2208631" cy="350559"/>
          </a:xfrm>
          <a:prstGeom prst="wedgeRectCallout">
            <a:avLst>
              <a:gd name="adj1" fmla="val -69015"/>
              <a:gd name="adj2" fmla="val 1218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バージョン管理されている</a:t>
            </a: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E7C316D6-4DAA-4276-B7A7-A079E81F30DB}"/>
              </a:ext>
            </a:extLst>
          </p:cNvPr>
          <p:cNvSpPr/>
          <p:nvPr/>
        </p:nvSpPr>
        <p:spPr>
          <a:xfrm>
            <a:off x="1509928" y="3173795"/>
            <a:ext cx="2005059" cy="30898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42E05A6-3A9B-4DD5-AF1C-86C7998436E7}"/>
              </a:ext>
            </a:extLst>
          </p:cNvPr>
          <p:cNvCxnSpPr>
            <a:cxnSpLocks/>
          </p:cNvCxnSpPr>
          <p:nvPr/>
        </p:nvCxnSpPr>
        <p:spPr>
          <a:xfrm>
            <a:off x="1693926" y="2009559"/>
            <a:ext cx="545935" cy="1164236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A5BE4FA1-8CE5-405D-963B-1EFF6B2A2E9B}"/>
              </a:ext>
            </a:extLst>
          </p:cNvPr>
          <p:cNvSpPr/>
          <p:nvPr/>
        </p:nvSpPr>
        <p:spPr>
          <a:xfrm>
            <a:off x="2603983" y="5946028"/>
            <a:ext cx="2208631" cy="350559"/>
          </a:xfrm>
          <a:prstGeom prst="wedgeRectCallout">
            <a:avLst>
              <a:gd name="adj1" fmla="val -41667"/>
              <a:gd name="adj2" fmla="val -13898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記載したメタデータ</a:t>
            </a:r>
          </a:p>
        </p:txBody>
      </p:sp>
    </p:spTree>
    <p:extLst>
      <p:ext uri="{BB962C8B-B14F-4D97-AF65-F5344CB8AC3E}">
        <p14:creationId xmlns:p14="http://schemas.microsoft.com/office/powerpoint/2010/main" val="188376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C16B93D5-3781-4C21-AE88-A6AE2894D59B}"/>
              </a:ext>
            </a:extLst>
          </p:cNvPr>
          <p:cNvGrpSpPr/>
          <p:nvPr/>
        </p:nvGrpSpPr>
        <p:grpSpPr>
          <a:xfrm>
            <a:off x="61421" y="553369"/>
            <a:ext cx="12015559" cy="6002706"/>
            <a:chOff x="61421" y="553369"/>
            <a:chExt cx="12015559" cy="6002706"/>
          </a:xfrm>
        </p:grpSpPr>
        <p:pic>
          <p:nvPicPr>
            <p:cNvPr id="10" name="グラフィックス 9">
              <a:extLst>
                <a:ext uri="{FF2B5EF4-FFF2-40B4-BE49-F238E27FC236}">
                  <a16:creationId xmlns:a16="http://schemas.microsoft.com/office/drawing/2014/main" id="{720C8AEA-BD22-4FF4-BFBC-5D43E880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9820" y="3612817"/>
              <a:ext cx="794528" cy="794528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59F2698E-6E6B-4F4F-B4AA-A6FCA5D5F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1868" y="3634248"/>
              <a:ext cx="751666" cy="75166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93F3F33-FE94-4004-A7B4-F51A58ED8514}"/>
                </a:ext>
              </a:extLst>
            </p:cNvPr>
            <p:cNvSpPr txBox="1"/>
            <p:nvPr/>
          </p:nvSpPr>
          <p:spPr>
            <a:xfrm>
              <a:off x="5610223" y="4445734"/>
              <a:ext cx="96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Artifacts</a:t>
              </a:r>
              <a:endParaRPr lang="ja-JP" altLang="en-US" dirty="0"/>
            </a:p>
          </p:txBody>
        </p:sp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2C9AE163-4931-46B1-A829-8A8A39AE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88138" y="3573794"/>
              <a:ext cx="794528" cy="794528"/>
            </a:xfrm>
            <a:prstGeom prst="rect">
              <a:avLst/>
            </a:prstGeom>
          </p:spPr>
        </p:pic>
        <p:pic>
          <p:nvPicPr>
            <p:cNvPr id="24" name="Shape 416">
              <a:extLst>
                <a:ext uri="{FF2B5EF4-FFF2-40B4-BE49-F238E27FC236}">
                  <a16:creationId xmlns:a16="http://schemas.microsoft.com/office/drawing/2014/main" id="{660F51C7-BF8B-4B31-B2D0-BF443A2BF13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5608" y="5690796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グラフィックス 13">
              <a:extLst>
                <a:ext uri="{FF2B5EF4-FFF2-40B4-BE49-F238E27FC236}">
                  <a16:creationId xmlns:a16="http://schemas.microsoft.com/office/drawing/2014/main" id="{ED1EF8A9-A307-4EDC-BBEA-5F2FC7A0E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43311" y="1586913"/>
              <a:ext cx="683333" cy="683333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FC5C5E18-6E1F-412C-887F-BFB0120CD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47085" y="4530039"/>
              <a:ext cx="6275" cy="108909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75F0A3E6-41DE-4C3E-8437-B3E052623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0911" y="4319772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グラフィックス 31">
              <a:extLst>
                <a:ext uri="{FF2B5EF4-FFF2-40B4-BE49-F238E27FC236}">
                  <a16:creationId xmlns:a16="http://schemas.microsoft.com/office/drawing/2014/main" id="{B61730B1-1D60-4927-9797-8725CA32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3735" y="1567987"/>
              <a:ext cx="683333" cy="683333"/>
            </a:xfrm>
            <a:prstGeom prst="rect">
              <a:avLst/>
            </a:prstGeom>
          </p:spPr>
        </p:pic>
        <p:pic>
          <p:nvPicPr>
            <p:cNvPr id="42" name="Shape 416">
              <a:extLst>
                <a:ext uri="{FF2B5EF4-FFF2-40B4-BE49-F238E27FC236}">
                  <a16:creationId xmlns:a16="http://schemas.microsoft.com/office/drawing/2014/main" id="{A8B43CDF-DCB2-461A-9186-3843B2BC27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9421" y="5503318"/>
              <a:ext cx="718740" cy="7187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" name="直線矢印コネクタ 42">
              <a:extLst>
                <a:ext uri="{FF2B5EF4-FFF2-40B4-BE49-F238E27FC236}">
                  <a16:creationId xmlns:a16="http://schemas.microsoft.com/office/drawing/2014/main" id="{3EB39C53-19B6-4A7C-AAA7-1AEE719AA421}"/>
                </a:ext>
              </a:extLst>
            </p:cNvPr>
            <p:cNvCxnSpPr>
              <a:cxnSpLocks/>
            </p:cNvCxnSpPr>
            <p:nvPr/>
          </p:nvCxnSpPr>
          <p:spPr>
            <a:xfrm>
              <a:off x="6614140" y="4319771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B4D6D5B9-F3DA-40F6-9A2A-CFCAFCCD69DB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8917999" y="4407346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線矢印コネクタ 46">
              <a:extLst>
                <a:ext uri="{FF2B5EF4-FFF2-40B4-BE49-F238E27FC236}">
                  <a16:creationId xmlns:a16="http://schemas.microsoft.com/office/drawing/2014/main" id="{3D4096D5-8795-47EC-A6C4-204691CA7C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381" y="2394803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3D97A6D8-16BB-485A-9DA8-145FC9A77963}"/>
                </a:ext>
              </a:extLst>
            </p:cNvPr>
            <p:cNvSpPr txBox="1"/>
            <p:nvPr/>
          </p:nvSpPr>
          <p:spPr>
            <a:xfrm>
              <a:off x="1844480" y="3832453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4576B0ED-E3A2-402B-95D4-CEB6A9651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4378" y="2311784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BB8064F3-48AB-4E34-9DCC-07FA305B4D2D}"/>
                </a:ext>
              </a:extLst>
            </p:cNvPr>
            <p:cNvCxnSpPr>
              <a:cxnSpLocks/>
            </p:cNvCxnSpPr>
            <p:nvPr/>
          </p:nvCxnSpPr>
          <p:spPr>
            <a:xfrm>
              <a:off x="9399856" y="1954119"/>
              <a:ext cx="1483341" cy="0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66E8A794-85CA-4E25-B768-94A1A213C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55985" y="1667954"/>
              <a:ext cx="822535" cy="641445"/>
            </a:xfrm>
            <a:prstGeom prst="rect">
              <a:avLst/>
            </a:prstGeom>
          </p:spPr>
        </p:pic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AE21E99E-D7E9-4F0B-877A-84CCF3A7ACF3}"/>
                </a:ext>
              </a:extLst>
            </p:cNvPr>
            <p:cNvSpPr txBox="1"/>
            <p:nvPr/>
          </p:nvSpPr>
          <p:spPr>
            <a:xfrm>
              <a:off x="10913254" y="239480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dirty="0"/>
                <a:t>実行環境</a:t>
              </a: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01B2973-B9F5-484C-8F9E-A62F3F841124}"/>
                </a:ext>
              </a:extLst>
            </p:cNvPr>
            <p:cNvSpPr txBox="1"/>
            <p:nvPr/>
          </p:nvSpPr>
          <p:spPr>
            <a:xfrm>
              <a:off x="2049962" y="4864404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cxnSp>
          <p:nvCxnSpPr>
            <p:cNvPr id="58" name="直線矢印コネクタ 57">
              <a:extLst>
                <a:ext uri="{FF2B5EF4-FFF2-40B4-BE49-F238E27FC236}">
                  <a16:creationId xmlns:a16="http://schemas.microsoft.com/office/drawing/2014/main" id="{B03F5E69-6B91-49A0-BAA9-E5D5989BDE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3896" y="2406939"/>
              <a:ext cx="10793" cy="1095973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直線矢印コネクタ 58">
              <a:extLst>
                <a:ext uri="{FF2B5EF4-FFF2-40B4-BE49-F238E27FC236}">
                  <a16:creationId xmlns:a16="http://schemas.microsoft.com/office/drawing/2014/main" id="{4E733A26-7418-4697-9E7F-F41042A1BCEE}"/>
                </a:ext>
              </a:extLst>
            </p:cNvPr>
            <p:cNvCxnSpPr>
              <a:cxnSpLocks/>
            </p:cNvCxnSpPr>
            <p:nvPr/>
          </p:nvCxnSpPr>
          <p:spPr>
            <a:xfrm>
              <a:off x="3584953" y="2300557"/>
              <a:ext cx="1873999" cy="1371025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934F5836-EB02-46FF-BEAF-AC4BA1186835}"/>
                </a:ext>
              </a:extLst>
            </p:cNvPr>
            <p:cNvSpPr txBox="1"/>
            <p:nvPr/>
          </p:nvSpPr>
          <p:spPr>
            <a:xfrm>
              <a:off x="1935245" y="176945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CI/CD</a:t>
              </a:r>
              <a:endParaRPr lang="ja-JP" altLang="en-US" dirty="0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2B443C93-76DE-478D-811C-8527803D2DB6}"/>
                </a:ext>
              </a:extLst>
            </p:cNvPr>
            <p:cNvSpPr txBox="1"/>
            <p:nvPr/>
          </p:nvSpPr>
          <p:spPr>
            <a:xfrm>
              <a:off x="2096448" y="280140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E451C1BA-EBC1-48DA-990B-0A2E9E5600A1}"/>
                </a:ext>
              </a:extLst>
            </p:cNvPr>
            <p:cNvSpPr txBox="1"/>
            <p:nvPr/>
          </p:nvSpPr>
          <p:spPr>
            <a:xfrm>
              <a:off x="4240213" y="2406939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412F809-F893-40F4-A7BA-766FA8EC1971}"/>
                </a:ext>
              </a:extLst>
            </p:cNvPr>
            <p:cNvSpPr txBox="1"/>
            <p:nvPr/>
          </p:nvSpPr>
          <p:spPr>
            <a:xfrm>
              <a:off x="4240213" y="5194175"/>
              <a:ext cx="123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push</a:t>
              </a:r>
              <a:endParaRPr lang="ja-JP" altLang="en-US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01565627-E489-411F-9FB5-9978E1C825FD}"/>
                </a:ext>
              </a:extLst>
            </p:cNvPr>
            <p:cNvSpPr txBox="1"/>
            <p:nvPr/>
          </p:nvSpPr>
          <p:spPr>
            <a:xfrm>
              <a:off x="6625250" y="2394803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id="{54BF5101-36E2-4270-A970-56A0DDC63468}"/>
                </a:ext>
              </a:extLst>
            </p:cNvPr>
            <p:cNvSpPr txBox="1"/>
            <p:nvPr/>
          </p:nvSpPr>
          <p:spPr>
            <a:xfrm>
              <a:off x="6614140" y="5382524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34843F0E-C95B-4264-AB20-4991C73D6F0A}"/>
                </a:ext>
              </a:extLst>
            </p:cNvPr>
            <p:cNvSpPr txBox="1"/>
            <p:nvPr/>
          </p:nvSpPr>
          <p:spPr>
            <a:xfrm>
              <a:off x="8938237" y="4784579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</a:t>
              </a:r>
              <a:r>
                <a:rPr lang="en-US" altLang="ja-JP" dirty="0" err="1"/>
                <a:t>puth</a:t>
              </a:r>
              <a:endParaRPr lang="ja-JP" altLang="en-US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725F2EF6-97AC-4CAD-95C1-533805C7BD98}"/>
                </a:ext>
              </a:extLst>
            </p:cNvPr>
            <p:cNvSpPr txBox="1"/>
            <p:nvPr/>
          </p:nvSpPr>
          <p:spPr>
            <a:xfrm>
              <a:off x="8984723" y="2721579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git pull</a:t>
              </a:r>
              <a:endParaRPr lang="ja-JP" altLang="en-US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1678DD19-BB36-4446-B149-EE461607F63B}"/>
                </a:ext>
              </a:extLst>
            </p:cNvPr>
            <p:cNvSpPr txBox="1"/>
            <p:nvPr/>
          </p:nvSpPr>
          <p:spPr>
            <a:xfrm>
              <a:off x="9397656" y="3786392"/>
              <a:ext cx="66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Repo</a:t>
              </a:r>
              <a:endParaRPr lang="ja-JP" altLang="en-US" dirty="0"/>
            </a:p>
          </p:txBody>
        </p:sp>
        <p:pic>
          <p:nvPicPr>
            <p:cNvPr id="71" name="図 70">
              <a:extLst>
                <a:ext uri="{FF2B5EF4-FFF2-40B4-BE49-F238E27FC236}">
                  <a16:creationId xmlns:a16="http://schemas.microsoft.com/office/drawing/2014/main" id="{5A332AB8-A96E-4DEF-B52A-4EFD90EB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21" y="581976"/>
              <a:ext cx="842477" cy="842477"/>
            </a:xfrm>
            <a:prstGeom prst="rect">
              <a:avLst/>
            </a:prstGeom>
          </p:spPr>
        </p:pic>
        <p:cxnSp>
          <p:nvCxnSpPr>
            <p:cNvPr id="73" name="コネクタ: カギ線 72">
              <a:extLst>
                <a:ext uri="{FF2B5EF4-FFF2-40B4-BE49-F238E27FC236}">
                  <a16:creationId xmlns:a16="http://schemas.microsoft.com/office/drawing/2014/main" id="{F199D57E-914A-49F4-82A7-429CC0653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69408" y="2829913"/>
              <a:ext cx="4425902" cy="2014604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3384B7F8-90E9-4614-8F30-60AFBABB021D}"/>
                </a:ext>
              </a:extLst>
            </p:cNvPr>
            <p:cNvSpPr txBox="1"/>
            <p:nvPr/>
          </p:nvSpPr>
          <p:spPr>
            <a:xfrm>
              <a:off x="171649" y="6037392"/>
              <a:ext cx="1448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err="1"/>
                <a:t>nuget</a:t>
              </a:r>
              <a:r>
                <a:rPr lang="en-US" altLang="ja-JP" dirty="0"/>
                <a:t> restore</a:t>
              </a:r>
              <a:endParaRPr lang="ja-JP" altLang="en-US" dirty="0"/>
            </a:p>
          </p:txBody>
        </p:sp>
        <p:cxnSp>
          <p:nvCxnSpPr>
            <p:cNvPr id="77" name="コネクタ: カギ線 76">
              <a:extLst>
                <a:ext uri="{FF2B5EF4-FFF2-40B4-BE49-F238E27FC236}">
                  <a16:creationId xmlns:a16="http://schemas.microsoft.com/office/drawing/2014/main" id="{A6A83A2F-6369-43AB-811E-74ADD83C0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835" y="922701"/>
              <a:ext cx="5101368" cy="2631033"/>
            </a:xfrm>
            <a:prstGeom prst="bentConnector2">
              <a:avLst/>
            </a:prstGeom>
            <a:ln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DE8C0430-4805-49EB-8D20-E97A473EF0A8}"/>
                </a:ext>
              </a:extLst>
            </p:cNvPr>
            <p:cNvSpPr txBox="1"/>
            <p:nvPr/>
          </p:nvSpPr>
          <p:spPr>
            <a:xfrm>
              <a:off x="919402" y="553369"/>
              <a:ext cx="1157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Upstream </a:t>
              </a:r>
              <a:endParaRPr lang="ja-JP" altLang="en-US" dirty="0"/>
            </a:p>
          </p:txBody>
        </p:sp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F8114A35-39BC-4040-90C9-C5ED114865FE}"/>
                </a:ext>
              </a:extLst>
            </p:cNvPr>
            <p:cNvSpPr/>
            <p:nvPr/>
          </p:nvSpPr>
          <p:spPr>
            <a:xfrm>
              <a:off x="1701213" y="1374475"/>
              <a:ext cx="427976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パッケージ開発</a:t>
              </a:r>
              <a:endParaRPr kumimoji="1" lang="en-US" altLang="ja-JP" dirty="0"/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AB472FEB-CA14-41F6-948F-0A99612D06EA}"/>
                </a:ext>
              </a:extLst>
            </p:cNvPr>
            <p:cNvSpPr/>
            <p:nvPr/>
          </p:nvSpPr>
          <p:spPr>
            <a:xfrm>
              <a:off x="6233542" y="1372494"/>
              <a:ext cx="5843438" cy="5181600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kumimoji="1" lang="ja-JP" altLang="en-US" dirty="0"/>
                <a:t>アプリ開発</a:t>
              </a:r>
              <a:endParaRPr kumimoji="1" lang="en-US" altLang="ja-JP" dirty="0"/>
            </a:p>
          </p:txBody>
        </p:sp>
      </p:grpSp>
      <p:sp>
        <p:nvSpPr>
          <p:cNvPr id="3" name="楕円 2">
            <a:extLst>
              <a:ext uri="{FF2B5EF4-FFF2-40B4-BE49-F238E27FC236}">
                <a16:creationId xmlns:a16="http://schemas.microsoft.com/office/drawing/2014/main" id="{D0495FB2-C20D-4F76-AF7C-D077E1D5452B}"/>
              </a:ext>
            </a:extLst>
          </p:cNvPr>
          <p:cNvSpPr/>
          <p:nvPr/>
        </p:nvSpPr>
        <p:spPr>
          <a:xfrm rot="19951178">
            <a:off x="2472150" y="3956954"/>
            <a:ext cx="4444761" cy="2536902"/>
          </a:xfrm>
          <a:prstGeom prst="ellipse">
            <a:avLst/>
          </a:prstGeom>
          <a:solidFill>
            <a:srgbClr val="FFFF00">
              <a:alpha val="45882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</a:t>
            </a:r>
            <a:endParaRPr kumimoji="1" lang="ja-JP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8416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E039E6-34D4-4A5E-8109-D6DF99BDD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Step 2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5A2B406-F76A-43C7-8A04-FE9784D3D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15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BC494BC-8FD2-44DF-AFCA-5E97674B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5" y="325085"/>
            <a:ext cx="5803895" cy="4761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4FED3D3A-7669-4813-90A4-50F1542611D2}"/>
              </a:ext>
            </a:extLst>
          </p:cNvPr>
          <p:cNvSpPr/>
          <p:nvPr/>
        </p:nvSpPr>
        <p:spPr>
          <a:xfrm>
            <a:off x="2316442" y="1926016"/>
            <a:ext cx="2934345" cy="497424"/>
          </a:xfrm>
          <a:prstGeom prst="roundRect">
            <a:avLst>
              <a:gd name="adj" fmla="val 1167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2CFEB60-83BA-4F91-BFDF-A548A66F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21" y="1389711"/>
            <a:ext cx="6017274" cy="4078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F8D5F8A-B541-4166-ACC5-20FBC90C647E}"/>
              </a:ext>
            </a:extLst>
          </p:cNvPr>
          <p:cNvCxnSpPr>
            <a:cxnSpLocks/>
          </p:cNvCxnSpPr>
          <p:nvPr/>
        </p:nvCxnSpPr>
        <p:spPr>
          <a:xfrm>
            <a:off x="5250787" y="2174728"/>
            <a:ext cx="2754420" cy="478715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74E68485-B339-4E04-876C-3DB7997CC54D}"/>
              </a:ext>
            </a:extLst>
          </p:cNvPr>
          <p:cNvSpPr/>
          <p:nvPr/>
        </p:nvSpPr>
        <p:spPr>
          <a:xfrm>
            <a:off x="7024144" y="762727"/>
            <a:ext cx="2377908" cy="468952"/>
          </a:xfrm>
          <a:prstGeom prst="wedgeRectCallout">
            <a:avLst>
              <a:gd name="adj1" fmla="val -57331"/>
              <a:gd name="adj2" fmla="val 33469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200" dirty="0"/>
              <a:t>作成したフィードをパッケージソースとして追加</a:t>
            </a:r>
          </a:p>
        </p:txBody>
      </p:sp>
    </p:spTree>
    <p:extLst>
      <p:ext uri="{BB962C8B-B14F-4D97-AF65-F5344CB8AC3E}">
        <p14:creationId xmlns:p14="http://schemas.microsoft.com/office/powerpoint/2010/main" val="2842206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515</Words>
  <Application>Microsoft Office PowerPoint</Application>
  <PresentationFormat>ワイド画面</PresentationFormat>
  <Paragraphs>165</Paragraphs>
  <Slides>40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40</vt:i4>
      </vt:variant>
    </vt:vector>
  </HeadingPairs>
  <TitlesOfParts>
    <vt:vector size="45" baseType="lpstr">
      <vt:lpstr>游ゴシック</vt:lpstr>
      <vt:lpstr>Arial</vt:lpstr>
      <vt:lpstr>Calibri</vt:lpstr>
      <vt:lpstr>Calibri Light</vt:lpstr>
      <vt:lpstr>Office テーマ</vt:lpstr>
      <vt:lpstr>index</vt:lpstr>
      <vt:lpstr>PowerPoint プレゼンテーション</vt:lpstr>
      <vt:lpstr>Step 1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Step 2</vt:lpstr>
      <vt:lpstr>PowerPoint プレゼンテーション</vt:lpstr>
      <vt:lpstr>PowerPoint プレゼンテーション</vt:lpstr>
      <vt:lpstr>PowerPoint プレゼンテーション</vt:lpstr>
      <vt:lpstr>Step 3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Step 4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2019-05-15T11:09:33Z</dcterms:created>
  <dcterms:modified xsi:type="dcterms:W3CDTF">2019-05-22T06:03:24Z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ainaba@microsoft.com</vt:lpwstr>
  </property>
  <property fmtid="{D5CDD505-2E9C-101B-9397-08002B2CF9AE}" pid="5" name="MSIP_Label_f42aa342-8706-4288-bd11-ebb85995028c_SetDate">
    <vt:lpwstr>2019-05-15T11:09:42.4565229Z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b38ccd0f-daa6-45b3-a4f6-2e0ddcd7e1ef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